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648" r:id="rId5"/>
  </p:sldMasterIdLst>
  <p:notesMasterIdLst>
    <p:notesMasterId r:id="rId66"/>
  </p:notesMasterIdLst>
  <p:handoutMasterIdLst>
    <p:handoutMasterId r:id="rId67"/>
  </p:handoutMasterIdLst>
  <p:sldIdLst>
    <p:sldId id="256" r:id="rId6"/>
    <p:sldId id="326" r:id="rId7"/>
    <p:sldId id="257" r:id="rId8"/>
    <p:sldId id="336" r:id="rId9"/>
    <p:sldId id="318" r:id="rId10"/>
    <p:sldId id="333" r:id="rId11"/>
    <p:sldId id="319" r:id="rId12"/>
    <p:sldId id="321" r:id="rId13"/>
    <p:sldId id="315" r:id="rId14"/>
    <p:sldId id="327" r:id="rId15"/>
    <p:sldId id="320" r:id="rId16"/>
    <p:sldId id="332" r:id="rId17"/>
    <p:sldId id="328" r:id="rId18"/>
    <p:sldId id="266" r:id="rId19"/>
    <p:sldId id="323" r:id="rId20"/>
    <p:sldId id="268" r:id="rId21"/>
    <p:sldId id="312" r:id="rId22"/>
    <p:sldId id="329" r:id="rId23"/>
    <p:sldId id="276" r:id="rId24"/>
    <p:sldId id="324" r:id="rId25"/>
    <p:sldId id="271" r:id="rId26"/>
    <p:sldId id="331" r:id="rId27"/>
    <p:sldId id="330" r:id="rId28"/>
    <p:sldId id="278" r:id="rId29"/>
    <p:sldId id="310" r:id="rId30"/>
    <p:sldId id="283" r:id="rId31"/>
    <p:sldId id="279" r:id="rId32"/>
    <p:sldId id="280" r:id="rId33"/>
    <p:sldId id="281" r:id="rId34"/>
    <p:sldId id="311" r:id="rId35"/>
    <p:sldId id="282" r:id="rId36"/>
    <p:sldId id="284" r:id="rId37"/>
    <p:sldId id="285" r:id="rId38"/>
    <p:sldId id="286" r:id="rId39"/>
    <p:sldId id="287" r:id="rId40"/>
    <p:sldId id="289" r:id="rId41"/>
    <p:sldId id="334" r:id="rId42"/>
    <p:sldId id="288" r:id="rId43"/>
    <p:sldId id="290" r:id="rId44"/>
    <p:sldId id="291" r:id="rId45"/>
    <p:sldId id="313" r:id="rId46"/>
    <p:sldId id="292" r:id="rId47"/>
    <p:sldId id="293" r:id="rId48"/>
    <p:sldId id="294" r:id="rId49"/>
    <p:sldId id="295" r:id="rId50"/>
    <p:sldId id="296" r:id="rId51"/>
    <p:sldId id="297" r:id="rId52"/>
    <p:sldId id="298" r:id="rId53"/>
    <p:sldId id="299" r:id="rId54"/>
    <p:sldId id="300" r:id="rId55"/>
    <p:sldId id="335" r:id="rId56"/>
    <p:sldId id="301" r:id="rId57"/>
    <p:sldId id="302" r:id="rId58"/>
    <p:sldId id="303" r:id="rId59"/>
    <p:sldId id="304" r:id="rId60"/>
    <p:sldId id="305" r:id="rId61"/>
    <p:sldId id="306" r:id="rId62"/>
    <p:sldId id="307" r:id="rId63"/>
    <p:sldId id="308" r:id="rId64"/>
    <p:sldId id="309" r:id="rId65"/>
  </p:sldIdLst>
  <p:sldSz cx="9144000" cy="5143500" type="screen16x9"/>
  <p:notesSz cx="6797675" cy="9928225"/>
  <p:defaultTextStyle>
    <a:defPPr>
      <a:defRPr lang="de-DE"/>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FFFF"/>
    <a:srgbClr val="FF1900"/>
    <a:srgbClr val="D60000"/>
    <a:srgbClr val="009999"/>
    <a:srgbClr val="00DB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0" autoAdjust="0"/>
    <p:restoredTop sz="83683" autoAdjust="0"/>
  </p:normalViewPr>
  <p:slideViewPr>
    <p:cSldViewPr snapToGrid="0" snapToObjects="1">
      <p:cViewPr varScale="1">
        <p:scale>
          <a:sx n="127" d="100"/>
          <a:sy n="127" d="100"/>
        </p:scale>
        <p:origin x="816" y="12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7A2F1CBA-CA54-8C41-8F43-45B98EA6C454}"/>
              </a:ext>
            </a:extLst>
          </p:cNvPr>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4BCB0486-ADEE-7042-819D-A6311650CDB0}"/>
              </a:ext>
            </a:extLst>
          </p:cNvPr>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0F47D2FA-4B8E-DF47-947E-5438D65BBDD2}" type="datetimeFigureOut">
              <a:rPr lang="de-DE" smtClean="0"/>
              <a:t>11.05.2023</a:t>
            </a:fld>
            <a:endParaRPr lang="de-DE"/>
          </a:p>
        </p:txBody>
      </p:sp>
      <p:sp>
        <p:nvSpPr>
          <p:cNvPr id="4" name="Fußzeilenplatzhalter 3">
            <a:extLst>
              <a:ext uri="{FF2B5EF4-FFF2-40B4-BE49-F238E27FC236}">
                <a16:creationId xmlns:a16="http://schemas.microsoft.com/office/drawing/2014/main" id="{DB8285A7-C402-4643-8644-F19E763DCB37}"/>
              </a:ext>
            </a:extLst>
          </p:cNvPr>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FA09C59B-48CA-1643-892B-33A0F92739D1}"/>
              </a:ext>
            </a:extLst>
          </p:cNvPr>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6EF42B37-9ABB-AA4E-B168-BE963AA15AEB}" type="slidenum">
              <a:rPr lang="de-DE" smtClean="0"/>
              <a:t>‹Nr.›</a:t>
            </a:fld>
            <a:endParaRPr lang="de-DE"/>
          </a:p>
        </p:txBody>
      </p:sp>
    </p:spTree>
    <p:extLst>
      <p:ext uri="{BB962C8B-B14F-4D97-AF65-F5344CB8AC3E}">
        <p14:creationId xmlns:p14="http://schemas.microsoft.com/office/powerpoint/2010/main" val="27237986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B6EFC7F0-8B14-244F-B50F-923AB1F7C906}" type="datetimeFigureOut">
              <a:rPr lang="de-DE" smtClean="0"/>
              <a:t>11.05.2023</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95D77C4F-6B6C-BC4A-9255-6FF61EE28010}" type="slidenum">
              <a:rPr lang="de-DE" smtClean="0"/>
              <a:t>‹Nr.›</a:t>
            </a:fld>
            <a:endParaRPr lang="de-DE"/>
          </a:p>
        </p:txBody>
      </p:sp>
    </p:spTree>
    <p:extLst>
      <p:ext uri="{BB962C8B-B14F-4D97-AF65-F5344CB8AC3E}">
        <p14:creationId xmlns:p14="http://schemas.microsoft.com/office/powerpoint/2010/main" val="845391238"/>
      </p:ext>
    </p:extLst>
  </p:cSld>
  <p:clrMap bg1="lt1" tx1="dk1" bg2="lt2" tx2="dk2" accent1="accent1" accent2="accent2" accent3="accent3" accent4="accent4" accent5="accent5" accent6="accent6" hlink="hlink" folHlink="folHlink"/>
  <p:notesStyle>
    <a:lvl1pPr marL="0" algn="l" defTabSz="685783" rtl="0" eaLnBrk="1" latinLnBrk="0" hangingPunct="1">
      <a:defRPr sz="900" kern="1200">
        <a:solidFill>
          <a:schemeClr val="tx1"/>
        </a:solidFill>
        <a:latin typeface="+mn-lt"/>
        <a:ea typeface="+mn-ea"/>
        <a:cs typeface="+mn-cs"/>
      </a:defRPr>
    </a:lvl1pPr>
    <a:lvl2pPr marL="342892" algn="l" defTabSz="685783" rtl="0" eaLnBrk="1" latinLnBrk="0" hangingPunct="1">
      <a:defRPr sz="900" kern="1200">
        <a:solidFill>
          <a:schemeClr val="tx1"/>
        </a:solidFill>
        <a:latin typeface="+mn-lt"/>
        <a:ea typeface="+mn-ea"/>
        <a:cs typeface="+mn-cs"/>
      </a:defRPr>
    </a:lvl2pPr>
    <a:lvl3pPr marL="685783" algn="l" defTabSz="685783" rtl="0" eaLnBrk="1" latinLnBrk="0" hangingPunct="1">
      <a:defRPr sz="900" kern="1200">
        <a:solidFill>
          <a:schemeClr val="tx1"/>
        </a:solidFill>
        <a:latin typeface="+mn-lt"/>
        <a:ea typeface="+mn-ea"/>
        <a:cs typeface="+mn-cs"/>
      </a:defRPr>
    </a:lvl3pPr>
    <a:lvl4pPr marL="1028675" algn="l" defTabSz="685783" rtl="0" eaLnBrk="1" latinLnBrk="0" hangingPunct="1">
      <a:defRPr sz="900" kern="1200">
        <a:solidFill>
          <a:schemeClr val="tx1"/>
        </a:solidFill>
        <a:latin typeface="+mn-lt"/>
        <a:ea typeface="+mn-ea"/>
        <a:cs typeface="+mn-cs"/>
      </a:defRPr>
    </a:lvl4pPr>
    <a:lvl5pPr marL="1371566" algn="l" defTabSz="685783" rtl="0" eaLnBrk="1" latinLnBrk="0" hangingPunct="1">
      <a:defRPr sz="900" kern="1200">
        <a:solidFill>
          <a:schemeClr val="tx1"/>
        </a:solidFill>
        <a:latin typeface="+mn-lt"/>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file:///C:\Users\maro10\Downloads\factsheet-hard-seltzers-fachpersonen.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at-schweiz.ch/at-blog/einweg-e-zigarette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Dauer Input: 1 Stunde</a:t>
            </a:r>
          </a:p>
          <a:p>
            <a:r>
              <a:rPr lang="de-CH" dirty="0" smtClean="0"/>
              <a:t>Danach</a:t>
            </a:r>
            <a:r>
              <a:rPr lang="de-CH" baseline="0" dirty="0" smtClean="0"/>
              <a:t> Diskussion: halbe Stunde</a:t>
            </a:r>
          </a:p>
          <a:p>
            <a:endParaRPr lang="de-CH" baseline="0" dirty="0" smtClean="0"/>
          </a:p>
          <a:p>
            <a:r>
              <a:rPr lang="de-CH" baseline="0" dirty="0" smtClean="0"/>
              <a:t>Begrüssung Gianni.</a:t>
            </a:r>
          </a:p>
          <a:p>
            <a:endParaRPr lang="de-CH" baseline="0" dirty="0" smtClean="0"/>
          </a:p>
          <a:p>
            <a:r>
              <a:rPr lang="de-CH" baseline="0" dirty="0" smtClean="0"/>
              <a:t>Dauer Teil von Ronya: 20 Minuten</a:t>
            </a:r>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1</a:t>
            </a:fld>
            <a:endParaRPr lang="de-DE"/>
          </a:p>
        </p:txBody>
      </p:sp>
    </p:spTree>
    <p:extLst>
      <p:ext uri="{BB962C8B-B14F-4D97-AF65-F5344CB8AC3E}">
        <p14:creationId xmlns:p14="http://schemas.microsoft.com/office/powerpoint/2010/main" val="3054648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Fast</a:t>
            </a:r>
            <a:r>
              <a:rPr lang="de-CH" baseline="0" dirty="0" smtClean="0"/>
              <a:t> ¼ der 15 Jährigen haben sich im vergangen Monat mindestens einmal in den Rausch getrunken. </a:t>
            </a:r>
          </a:p>
          <a:p>
            <a:endParaRPr lang="de-CH" baseline="0" dirty="0" smtClean="0"/>
          </a:p>
          <a:p>
            <a:pPr marL="0" marR="0" lvl="0" indent="0" algn="l" defTabSz="685783" rtl="0" eaLnBrk="1" fontAlgn="auto" latinLnBrk="0" hangingPunct="1">
              <a:lnSpc>
                <a:spcPct val="100000"/>
              </a:lnSpc>
              <a:spcBef>
                <a:spcPts val="0"/>
              </a:spcBef>
              <a:spcAft>
                <a:spcPts val="0"/>
              </a:spcAft>
              <a:buClrTx/>
              <a:buSzTx/>
              <a:buFontTx/>
              <a:buNone/>
              <a:tabLst/>
              <a:defRPr/>
            </a:pPr>
            <a:r>
              <a:rPr lang="de-CH" dirty="0" smtClean="0">
                <a:solidFill>
                  <a:srgbClr val="C00000"/>
                </a:solidFill>
              </a:rPr>
              <a:t>Rauschtrinken ist in der Schweiz wie auch gesamteuropäisch das wichtigste gesellschaftliche Gesundheitsproblem im Jugendalter.</a:t>
            </a:r>
          </a:p>
          <a:p>
            <a:endParaRPr lang="de-CH" baseline="0" dirty="0" smtClean="0"/>
          </a:p>
          <a:p>
            <a:r>
              <a:rPr lang="de-CH" baseline="0" dirty="0" smtClean="0"/>
              <a:t>Obwohl Alkohol an Jugendliche unter 16 Jahr nicht verkauft oder abgegeben werden darf.</a:t>
            </a:r>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10</a:t>
            </a:fld>
            <a:endParaRPr lang="de-DE"/>
          </a:p>
        </p:txBody>
      </p:sp>
    </p:spTree>
    <p:extLst>
      <p:ext uri="{BB962C8B-B14F-4D97-AF65-F5344CB8AC3E}">
        <p14:creationId xmlns:p14="http://schemas.microsoft.com/office/powerpoint/2010/main" val="1313196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Auch beim Alkoholkonsum</a:t>
            </a:r>
            <a:r>
              <a:rPr lang="de-CH" baseline="0" dirty="0" smtClean="0"/>
              <a:t> zeichnet sich bei </a:t>
            </a:r>
            <a:r>
              <a:rPr lang="de-CH" baseline="0" dirty="0" err="1" smtClean="0"/>
              <a:t>bei</a:t>
            </a:r>
            <a:r>
              <a:rPr lang="de-CH" baseline="0" dirty="0" smtClean="0"/>
              <a:t> den 15 Jährigen eine Annährung von Mädchen und Jungen auf. Während die Jungs am liebsten Bier trinken sind bei den Mädchen vor allem Alcopops beliebt.</a:t>
            </a:r>
          </a:p>
          <a:p>
            <a:endParaRPr lang="de-CH" baseline="0" dirty="0" smtClean="0"/>
          </a:p>
          <a:p>
            <a:r>
              <a:rPr lang="de-CH" baseline="0" dirty="0" smtClean="0"/>
              <a:t>Bei den 13 Jährigen ist die Häufigkeit wie beim Konsum herkömmlicher Zigaretten gestiegen.</a:t>
            </a:r>
            <a:endParaRPr lang="de-CH" dirty="0" smtClean="0"/>
          </a:p>
          <a:p>
            <a:endParaRPr lang="de-CH" dirty="0" smtClean="0"/>
          </a:p>
          <a:p>
            <a:r>
              <a:rPr lang="de-CH" dirty="0" smtClean="0"/>
              <a:t>Im Jahr 2022 haben ca. 5% der 11-Jährigen (J:7.3%; M:3.7%) in den letzten 30 Tagen Alkohol konsumiert, während es bei den 13-Jährigen ca. 17% und bei den 15- Jährigen 43% waren. Im Vergleich zu 2018 scheint die 30- Tage-Prävalenz bei den 13-jährigen Jungen und Mädchen und bei den 15-jährigen Mädchen gestiegen zu sein, während sie bei den Jungen in diesem Alter gesunken zu sein scheint. Die 15-jährigen Mädchen holen somit die Jungen auf. Etwa 2% der 15-Jährigen haben häufig Alkohol konsumiert (≥ 10 Tage in den letzten 30 Tagen). Täglicher Konsum ist in diesem Alter praktisch inexistent.</a:t>
            </a:r>
          </a:p>
          <a:p>
            <a:endParaRPr lang="de-CH" dirty="0" smtClean="0"/>
          </a:p>
          <a:p>
            <a:r>
              <a:rPr lang="de-CH" dirty="0" smtClean="0"/>
              <a:t>Der Alkoholkonsum erfolgt manchmal in Form von Rauschtrinken. Etwa ein Viertel der 15-Jährigen (J:24.5%; M:22.6%) hat ≥ 1x in den letzten 30 Tagen fünf oder mehr alkoholische Getränke zu einer Gelegenheit (innerhalb eines kurzen Zeitraums) getrunken. Dieser Anteil ist seit 2014 relativ stabil. Die meisten taten dies nur ein- oder zweimal. </a:t>
            </a:r>
          </a:p>
          <a:p>
            <a:endParaRPr lang="de-CH" dirty="0" smtClean="0"/>
          </a:p>
          <a:p>
            <a:r>
              <a:rPr lang="de-CH" dirty="0" smtClean="0"/>
              <a:t>Generell tendieren die Unterschiede zwischen Mädchen und Jungen dazu, geringer zu werden.</a:t>
            </a:r>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11</a:t>
            </a:fld>
            <a:endParaRPr lang="de-DE"/>
          </a:p>
        </p:txBody>
      </p:sp>
    </p:spTree>
    <p:extLst>
      <p:ext uri="{BB962C8B-B14F-4D97-AF65-F5344CB8AC3E}">
        <p14:creationId xmlns:p14="http://schemas.microsoft.com/office/powerpoint/2010/main" val="1320891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aseline="0" dirty="0" smtClean="0"/>
              <a:t>Quelle: </a:t>
            </a:r>
            <a:r>
              <a:rPr lang="de-CH" dirty="0" smtClean="0">
                <a:hlinkClick r:id="rId3"/>
              </a:rPr>
              <a:t>factsheet-hard-seltzers-fachpersonen.pdf</a:t>
            </a:r>
            <a:endParaRPr lang="de-CH" baseline="0" dirty="0" smtClean="0"/>
          </a:p>
          <a:p>
            <a:endParaRPr lang="de-CH" baseline="0" dirty="0" smtClean="0"/>
          </a:p>
          <a:p>
            <a:endParaRPr lang="de-CH" baseline="0" dirty="0" smtClean="0"/>
          </a:p>
          <a:p>
            <a:pPr marL="0" marR="0" lvl="0" indent="0" algn="l" defTabSz="685783" rtl="0" eaLnBrk="1" fontAlgn="auto" latinLnBrk="0" hangingPunct="1">
              <a:lnSpc>
                <a:spcPct val="100000"/>
              </a:lnSpc>
              <a:spcBef>
                <a:spcPts val="0"/>
              </a:spcBef>
              <a:spcAft>
                <a:spcPts val="0"/>
              </a:spcAft>
              <a:buClrTx/>
              <a:buSzTx/>
              <a:buFontTx/>
              <a:buNone/>
              <a:tabLst/>
              <a:defRPr/>
            </a:pPr>
            <a:r>
              <a:rPr lang="de-CH" dirty="0" smtClean="0"/>
              <a:t>Die Alkoholindustrie möchte mit den Hard </a:t>
            </a:r>
            <a:r>
              <a:rPr lang="de-CH" dirty="0" err="1" smtClean="0"/>
              <a:t>Seltzers</a:t>
            </a:r>
            <a:r>
              <a:rPr lang="de-CH" dirty="0" smtClean="0"/>
              <a:t> offenbar wie auch</a:t>
            </a:r>
            <a:r>
              <a:rPr lang="de-CH" baseline="0" dirty="0" smtClean="0"/>
              <a:t> die Tabakindustrie </a:t>
            </a:r>
            <a:r>
              <a:rPr lang="de-CH" dirty="0" smtClean="0"/>
              <a:t>neue Märkte erschliessen. Ihr Ziel junge linienbewusste Frauen ansprechen. Hard </a:t>
            </a:r>
            <a:r>
              <a:rPr lang="de-CH" dirty="0" err="1" smtClean="0"/>
              <a:t>Seltzer</a:t>
            </a:r>
            <a:r>
              <a:rPr lang="de-CH" dirty="0" smtClean="0"/>
              <a:t> (englisch für « hartes Sprudelwasser ») ist ein bisher insbesondere in den USA verbreitetes alkoholisches Getränk auf der Basis von kohlensäurehaltigem Wasser und Alkohol.</a:t>
            </a:r>
            <a:r>
              <a:rPr lang="de-CH" baseline="0" dirty="0" smtClean="0"/>
              <a:t> </a:t>
            </a:r>
            <a:r>
              <a:rPr lang="de-CH" dirty="0" smtClean="0"/>
              <a:t>Die Bezeichnung « </a:t>
            </a:r>
            <a:r>
              <a:rPr lang="de-CH" dirty="0" err="1" smtClean="0"/>
              <a:t>hard</a:t>
            </a:r>
            <a:r>
              <a:rPr lang="de-CH" dirty="0" smtClean="0"/>
              <a:t> » soll signalisieren, dass</a:t>
            </a:r>
            <a:r>
              <a:rPr lang="de-CH" baseline="0" dirty="0" smtClean="0"/>
              <a:t> das  Getränk </a:t>
            </a:r>
            <a:r>
              <a:rPr lang="de-CH" dirty="0" smtClean="0"/>
              <a:t>Alkohol enthält. Der Alkoholgehalt entspricht etwa dem von Bier und liegt in der Regel zwischen etwa 4 und 6 </a:t>
            </a:r>
            <a:r>
              <a:rPr lang="de-CH" dirty="0" err="1" smtClean="0"/>
              <a:t>Vol</a:t>
            </a:r>
            <a:r>
              <a:rPr lang="de-CH" dirty="0" smtClean="0"/>
              <a:t>-%.,</a:t>
            </a:r>
            <a:r>
              <a:rPr lang="de-CH" baseline="0" dirty="0" smtClean="0"/>
              <a:t> enthält aber fast halb so viele Kalorien wie ein Bier. Die verschiedenen zugeführten </a:t>
            </a:r>
            <a:r>
              <a:rPr lang="de-CH" baseline="0" dirty="0" err="1" smtClean="0"/>
              <a:t>Aromegeschäckern</a:t>
            </a:r>
            <a:r>
              <a:rPr lang="de-CH" baseline="0" dirty="0" smtClean="0"/>
              <a:t> verdecken, wie bei den Alkopops den </a:t>
            </a:r>
            <a:r>
              <a:rPr lang="de-CH" baseline="0" dirty="0" err="1" smtClean="0"/>
              <a:t>Alkoholgeschmank</a:t>
            </a:r>
            <a:r>
              <a:rPr lang="de-CH" baseline="0" dirty="0" smtClean="0"/>
              <a:t> und sprechen neben Frauen auch Jugendlichen an.</a:t>
            </a:r>
          </a:p>
          <a:p>
            <a:pPr marL="0" marR="0" lvl="0" indent="0" algn="l" defTabSz="685783" rtl="0" eaLnBrk="1" fontAlgn="auto" latinLnBrk="0" hangingPunct="1">
              <a:lnSpc>
                <a:spcPct val="100000"/>
              </a:lnSpc>
              <a:spcBef>
                <a:spcPts val="0"/>
              </a:spcBef>
              <a:spcAft>
                <a:spcPts val="0"/>
              </a:spcAft>
              <a:buClrTx/>
              <a:buSzTx/>
              <a:buFontTx/>
              <a:buNone/>
              <a:tabLst/>
              <a:defRPr/>
            </a:pPr>
            <a:endParaRPr lang="de-CH" baseline="0" dirty="0" smtClean="0"/>
          </a:p>
          <a:p>
            <a:pPr marL="0" marR="0" lvl="0" indent="0" algn="l" defTabSz="685783" rtl="0" eaLnBrk="1" fontAlgn="auto" latinLnBrk="0" hangingPunct="1">
              <a:lnSpc>
                <a:spcPct val="100000"/>
              </a:lnSpc>
              <a:spcBef>
                <a:spcPts val="0"/>
              </a:spcBef>
              <a:spcAft>
                <a:spcPts val="0"/>
              </a:spcAft>
              <a:buClrTx/>
              <a:buSzTx/>
              <a:buFontTx/>
              <a:buNone/>
              <a:tabLst/>
              <a:defRPr/>
            </a:pPr>
            <a:endParaRPr lang="de-CH" baseline="0" dirty="0" smtClean="0"/>
          </a:p>
          <a:p>
            <a:pPr marL="0" marR="0" lvl="0" indent="0" algn="l" defTabSz="685783" rtl="0" eaLnBrk="1" fontAlgn="auto" latinLnBrk="0" hangingPunct="1">
              <a:lnSpc>
                <a:spcPct val="100000"/>
              </a:lnSpc>
              <a:spcBef>
                <a:spcPts val="0"/>
              </a:spcBef>
              <a:spcAft>
                <a:spcPts val="0"/>
              </a:spcAft>
              <a:buClrTx/>
              <a:buSzTx/>
              <a:buFontTx/>
              <a:buNone/>
              <a:tabLst/>
              <a:defRPr/>
            </a:pPr>
            <a:r>
              <a:rPr lang="de-CH" baseline="0" dirty="0" smtClean="0"/>
              <a:t>(</a:t>
            </a:r>
            <a:r>
              <a:rPr lang="de-CH" dirty="0" smtClean="0"/>
              <a:t>Die bisher in der Schweiz erhältlichen Marken haben zwischen 24 und 33 Kalorien pro dl (total zw. 70 und 100 pro Einheit). Im Vergleich dazu enthält Bier zwischen 40 und 45 Kalorien pro dl.)</a:t>
            </a:r>
          </a:p>
          <a:p>
            <a:pPr marL="0" marR="0" lvl="0" indent="0" algn="l" defTabSz="685783" rtl="0" eaLnBrk="1" fontAlgn="auto" latinLnBrk="0" hangingPunct="1">
              <a:lnSpc>
                <a:spcPct val="100000"/>
              </a:lnSpc>
              <a:spcBef>
                <a:spcPts val="0"/>
              </a:spcBef>
              <a:spcAft>
                <a:spcPts val="0"/>
              </a:spcAft>
              <a:buClrTx/>
              <a:buSzTx/>
              <a:buFontTx/>
              <a:buNone/>
              <a:tabLst/>
              <a:defRPr/>
            </a:pPr>
            <a:endParaRPr lang="de-CH" baseline="0" dirty="0" smtClean="0"/>
          </a:p>
        </p:txBody>
      </p:sp>
      <p:sp>
        <p:nvSpPr>
          <p:cNvPr id="4" name="Foliennummernplatzhalter 3"/>
          <p:cNvSpPr>
            <a:spLocks noGrp="1"/>
          </p:cNvSpPr>
          <p:nvPr>
            <p:ph type="sldNum" sz="quarter" idx="10"/>
          </p:nvPr>
        </p:nvSpPr>
        <p:spPr/>
        <p:txBody>
          <a:bodyPr/>
          <a:lstStyle/>
          <a:p>
            <a:fld id="{95D77C4F-6B6C-BC4A-9255-6FF61EE28010}" type="slidenum">
              <a:rPr lang="de-DE" smtClean="0"/>
              <a:t>12</a:t>
            </a:fld>
            <a:endParaRPr lang="de-DE"/>
          </a:p>
        </p:txBody>
      </p:sp>
    </p:spTree>
    <p:extLst>
      <p:ext uri="{BB962C8B-B14F-4D97-AF65-F5344CB8AC3E}">
        <p14:creationId xmlns:p14="http://schemas.microsoft.com/office/powerpoint/2010/main" val="570573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Im Jahr 2022 haben ca. 10% der 15-Jährigen ≥ 1x in den letzten 30 Tagen illegalen Cannabis konsumiert, was mit dem Wert von 2018 vergleichbar ist. Der häufige Konsum</a:t>
            </a:r>
            <a:r>
              <a:rPr lang="de-CH" baseline="0" dirty="0" smtClean="0"/>
              <a:t> kommt bei rund 2.3 % vor während der tägliche kaum vorhanden ist.</a:t>
            </a:r>
          </a:p>
          <a:p>
            <a:endParaRPr lang="de-CH" baseline="0" dirty="0" smtClean="0"/>
          </a:p>
          <a:p>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13</a:t>
            </a:fld>
            <a:endParaRPr lang="de-DE"/>
          </a:p>
        </p:txBody>
      </p:sp>
    </p:spTree>
    <p:extLst>
      <p:ext uri="{BB962C8B-B14F-4D97-AF65-F5344CB8AC3E}">
        <p14:creationId xmlns:p14="http://schemas.microsoft.com/office/powerpoint/2010/main" val="2534414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Von links nach rechts</a:t>
            </a:r>
            <a:r>
              <a:rPr lang="de-CH" baseline="0" dirty="0" smtClean="0"/>
              <a:t> (Konzentration THC wird immer stärker):</a:t>
            </a:r>
            <a:endParaRPr lang="de-CH" dirty="0" smtClean="0"/>
          </a:p>
          <a:p>
            <a:r>
              <a:rPr lang="de-CH" dirty="0" smtClean="0"/>
              <a:t>Pflanzen</a:t>
            </a:r>
          </a:p>
          <a:p>
            <a:r>
              <a:rPr lang="de-CH" dirty="0" smtClean="0"/>
              <a:t>Gras (Blüten)</a:t>
            </a:r>
          </a:p>
          <a:p>
            <a:r>
              <a:rPr lang="de-CH" dirty="0" smtClean="0"/>
              <a:t>Hasch</a:t>
            </a:r>
          </a:p>
          <a:p>
            <a:r>
              <a:rPr lang="de-CH" dirty="0" smtClean="0"/>
              <a:t>ÖL</a:t>
            </a:r>
          </a:p>
          <a:p>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14</a:t>
            </a:fld>
            <a:endParaRPr lang="de-DE"/>
          </a:p>
        </p:txBody>
      </p:sp>
    </p:spTree>
    <p:extLst>
      <p:ext uri="{BB962C8B-B14F-4D97-AF65-F5344CB8AC3E}">
        <p14:creationId xmlns:p14="http://schemas.microsoft.com/office/powerpoint/2010/main" val="3428991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Im Jahr 2022 haben ca. 10% der 15-Jährigen ≥ 1x in den letzten 30 Tagen illegalen Cannabis konsumiert, was mit dem Wert von 2018 vergleichbar ist. Der Anteil der 15- Jährigen die diese Substanz häufig (≥ 10 Tage in den letzten 30 Tagen) konsumiert haben, beträgt ca. 2% bei den Mädchen und 2.6% bei den Jungen, wobei dieser Anteil bei den letzteren im Vergleich zu 2018 im Rückgang zu sein scheint. Ein täglicher Konsum ist in diesem Alter praktisch nicht vorhanden. Ca. 5 % der 15-Jährigen (J: 6.5 %; M: 4.0 %) haben in den letzten 30 Tagen Produkte konsumiert, die hauptsächlich CBD enthalten. Das ist fast doppelt so viel wie im Jahr 2018. Ein häufiger Konsum kommt praktisch nicht vor.</a:t>
            </a:r>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15</a:t>
            </a:fld>
            <a:endParaRPr lang="de-DE"/>
          </a:p>
        </p:txBody>
      </p:sp>
    </p:spTree>
    <p:extLst>
      <p:ext uri="{BB962C8B-B14F-4D97-AF65-F5344CB8AC3E}">
        <p14:creationId xmlns:p14="http://schemas.microsoft.com/office/powerpoint/2010/main" val="3481142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Film bis 1 </a:t>
            </a:r>
            <a:r>
              <a:rPr lang="de-CH" dirty="0" err="1" smtClean="0"/>
              <a:t>minute</a:t>
            </a:r>
            <a:r>
              <a:rPr lang="de-CH" baseline="0" dirty="0" smtClean="0"/>
              <a:t> 50 Sekunden zeigen</a:t>
            </a:r>
          </a:p>
          <a:p>
            <a:endParaRPr lang="de-CH" baseline="0" dirty="0" smtClean="0"/>
          </a:p>
        </p:txBody>
      </p:sp>
      <p:sp>
        <p:nvSpPr>
          <p:cNvPr id="4" name="Foliennummernplatzhalter 3"/>
          <p:cNvSpPr>
            <a:spLocks noGrp="1"/>
          </p:cNvSpPr>
          <p:nvPr>
            <p:ph type="sldNum" sz="quarter" idx="10"/>
          </p:nvPr>
        </p:nvSpPr>
        <p:spPr/>
        <p:txBody>
          <a:bodyPr/>
          <a:lstStyle/>
          <a:p>
            <a:fld id="{95D77C4F-6B6C-BC4A-9255-6FF61EE28010}" type="slidenum">
              <a:rPr lang="de-DE" smtClean="0"/>
              <a:t>16</a:t>
            </a:fld>
            <a:endParaRPr lang="de-DE"/>
          </a:p>
        </p:txBody>
      </p:sp>
    </p:spTree>
    <p:extLst>
      <p:ext uri="{BB962C8B-B14F-4D97-AF65-F5344CB8AC3E}">
        <p14:creationId xmlns:p14="http://schemas.microsoft.com/office/powerpoint/2010/main" val="3579287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900" b="0" i="0" kern="1200" dirty="0" smtClean="0">
                <a:solidFill>
                  <a:schemeClr val="tx1"/>
                </a:solidFill>
                <a:effectLst/>
                <a:latin typeface="+mn-lt"/>
                <a:ea typeface="+mn-ea"/>
                <a:cs typeface="+mn-cs"/>
              </a:rPr>
              <a:t>Es</a:t>
            </a:r>
            <a:r>
              <a:rPr lang="de-CH" sz="900" b="0" i="0" kern="1200" baseline="0" dirty="0" smtClean="0">
                <a:solidFill>
                  <a:schemeClr val="tx1"/>
                </a:solidFill>
                <a:effectLst/>
                <a:latin typeface="+mn-lt"/>
                <a:ea typeface="+mn-ea"/>
                <a:cs typeface="+mn-cs"/>
              </a:rPr>
              <a:t> werden verschiedene Sorten von Cannabis-Pflanzen gezüchtet. </a:t>
            </a:r>
            <a:r>
              <a:rPr lang="de-CH" sz="900" b="0" i="0" kern="1200" baseline="0" dirty="0" err="1" smtClean="0">
                <a:solidFill>
                  <a:schemeClr val="tx1"/>
                </a:solidFill>
                <a:effectLst/>
                <a:latin typeface="+mn-lt"/>
                <a:ea typeface="+mn-ea"/>
                <a:cs typeface="+mn-cs"/>
              </a:rPr>
              <a:t>Jenige</a:t>
            </a:r>
            <a:r>
              <a:rPr lang="de-CH" sz="900" b="0" i="0" kern="1200" baseline="0" dirty="0" smtClean="0">
                <a:solidFill>
                  <a:schemeClr val="tx1"/>
                </a:solidFill>
                <a:effectLst/>
                <a:latin typeface="+mn-lt"/>
                <a:ea typeface="+mn-ea"/>
                <a:cs typeface="+mn-cs"/>
              </a:rPr>
              <a:t> mit geringem THC-Gehalt, der die psychoaktive Wirkung auslöst, sind für die Züchtung in der Schweiz legal. Aus diesem Grund werden oft in einem ersten Schritt diese legalen Pflanzen gezüchtet und erst im Nachgang ein künstlich </a:t>
            </a:r>
            <a:r>
              <a:rPr lang="de-CH" sz="900" b="0" i="0" kern="1200" baseline="0" dirty="0" err="1" smtClean="0">
                <a:solidFill>
                  <a:schemeClr val="tx1"/>
                </a:solidFill>
                <a:effectLst/>
                <a:latin typeface="+mn-lt"/>
                <a:ea typeface="+mn-ea"/>
                <a:cs typeface="+mn-cs"/>
              </a:rPr>
              <a:t>hergstelltes</a:t>
            </a:r>
            <a:r>
              <a:rPr lang="de-CH" sz="900" b="0" i="0" kern="1200" baseline="0" dirty="0" smtClean="0">
                <a:solidFill>
                  <a:schemeClr val="tx1"/>
                </a:solidFill>
                <a:effectLst/>
                <a:latin typeface="+mn-lt"/>
                <a:ea typeface="+mn-ea"/>
                <a:cs typeface="+mn-cs"/>
              </a:rPr>
              <a:t> synthetisches </a:t>
            </a:r>
            <a:r>
              <a:rPr lang="de-CH" sz="900" b="0" i="0" kern="1200" baseline="0" dirty="0" err="1" smtClean="0">
                <a:solidFill>
                  <a:schemeClr val="tx1"/>
                </a:solidFill>
                <a:effectLst/>
                <a:latin typeface="+mn-lt"/>
                <a:ea typeface="+mn-ea"/>
                <a:cs typeface="+mn-cs"/>
              </a:rPr>
              <a:t>Cannabionid</a:t>
            </a:r>
            <a:r>
              <a:rPr lang="de-CH" sz="900" b="0" i="0" kern="1200" baseline="0" dirty="0" smtClean="0">
                <a:solidFill>
                  <a:schemeClr val="tx1"/>
                </a:solidFill>
                <a:effectLst/>
                <a:latin typeface="+mn-lt"/>
                <a:ea typeface="+mn-ea"/>
                <a:cs typeface="+mn-cs"/>
              </a:rPr>
              <a:t> mit einem hohen THC-Gehalt auf die Blüten </a:t>
            </a:r>
            <a:r>
              <a:rPr lang="de-CH" sz="900" b="0" i="0" kern="1200" baseline="0" dirty="0" err="1" smtClean="0">
                <a:solidFill>
                  <a:schemeClr val="tx1"/>
                </a:solidFill>
                <a:effectLst/>
                <a:latin typeface="+mn-lt"/>
                <a:ea typeface="+mn-ea"/>
                <a:cs typeface="+mn-cs"/>
              </a:rPr>
              <a:t>gespritz</a:t>
            </a:r>
            <a:r>
              <a:rPr lang="de-CH" sz="900" b="0" i="0" kern="1200" baseline="0" dirty="0" smtClean="0">
                <a:solidFill>
                  <a:schemeClr val="tx1"/>
                </a:solidFill>
                <a:effectLst/>
                <a:latin typeface="+mn-lt"/>
                <a:ea typeface="+mn-ea"/>
                <a:cs typeface="+mn-cs"/>
              </a:rPr>
              <a:t> und dann </a:t>
            </a:r>
            <a:r>
              <a:rPr lang="de-CH" sz="900" b="0" i="0" kern="1200" baseline="0" dirty="0" err="1" smtClean="0">
                <a:solidFill>
                  <a:schemeClr val="tx1"/>
                </a:solidFill>
                <a:effectLst/>
                <a:latin typeface="+mn-lt"/>
                <a:ea typeface="+mn-ea"/>
                <a:cs typeface="+mn-cs"/>
              </a:rPr>
              <a:t>ilegal</a:t>
            </a:r>
            <a:r>
              <a:rPr lang="de-CH" sz="900" b="0" i="0" kern="1200" baseline="0" dirty="0" smtClean="0">
                <a:solidFill>
                  <a:schemeClr val="tx1"/>
                </a:solidFill>
                <a:effectLst/>
                <a:latin typeface="+mn-lt"/>
                <a:ea typeface="+mn-ea"/>
                <a:cs typeface="+mn-cs"/>
              </a:rPr>
              <a:t> verkauft.</a:t>
            </a:r>
          </a:p>
          <a:p>
            <a:endParaRPr lang="de-CH" sz="900" b="0" i="0" kern="1200" baseline="0" dirty="0" smtClean="0">
              <a:solidFill>
                <a:schemeClr val="tx1"/>
              </a:solidFill>
              <a:effectLst/>
              <a:latin typeface="+mn-lt"/>
              <a:ea typeface="+mn-ea"/>
              <a:cs typeface="+mn-cs"/>
            </a:endParaRPr>
          </a:p>
          <a:p>
            <a:r>
              <a:rPr lang="de-CH" sz="900" b="0" i="0" kern="1200" baseline="0" dirty="0" smtClean="0">
                <a:solidFill>
                  <a:schemeClr val="tx1"/>
                </a:solidFill>
                <a:effectLst/>
                <a:latin typeface="+mn-lt"/>
                <a:ea typeface="+mn-ea"/>
                <a:cs typeface="+mn-cs"/>
              </a:rPr>
              <a:t>Hier, die wichtigsten Merkmale von synthetischem Cannabis:</a:t>
            </a:r>
          </a:p>
          <a:p>
            <a:endParaRPr lang="de-CH" sz="900" b="0" i="0" kern="1200" dirty="0" smtClean="0">
              <a:solidFill>
                <a:schemeClr val="tx1"/>
              </a:solidFill>
              <a:effectLst/>
              <a:latin typeface="+mn-lt"/>
              <a:ea typeface="+mn-ea"/>
              <a:cs typeface="+mn-cs"/>
            </a:endParaRPr>
          </a:p>
          <a:p>
            <a:endParaRPr lang="de-CH" sz="900" b="0" i="0" kern="1200" dirty="0" smtClean="0">
              <a:solidFill>
                <a:schemeClr val="tx1"/>
              </a:solidFill>
              <a:effectLst/>
              <a:latin typeface="+mn-lt"/>
              <a:ea typeface="+mn-ea"/>
              <a:cs typeface="+mn-cs"/>
            </a:endParaRPr>
          </a:p>
          <a:p>
            <a:r>
              <a:rPr lang="de-CH" sz="900" b="0" i="0" kern="1200" dirty="0" err="1" smtClean="0">
                <a:solidFill>
                  <a:schemeClr val="tx1"/>
                </a:solidFill>
                <a:effectLst/>
                <a:latin typeface="+mn-lt"/>
                <a:ea typeface="+mn-ea"/>
                <a:cs typeface="+mn-cs"/>
              </a:rPr>
              <a:t>Syntethisches</a:t>
            </a:r>
            <a:r>
              <a:rPr lang="de-CH" sz="900" b="0" i="0" kern="1200" dirty="0" smtClean="0">
                <a:solidFill>
                  <a:schemeClr val="tx1"/>
                </a:solidFill>
                <a:effectLst/>
                <a:latin typeface="+mn-lt"/>
                <a:ea typeface="+mn-ea"/>
                <a:cs typeface="+mn-cs"/>
              </a:rPr>
              <a:t> Cannabis</a:t>
            </a:r>
            <a:r>
              <a:rPr lang="de-CH" sz="900" b="0" i="0" kern="1200" baseline="0" dirty="0" smtClean="0">
                <a:solidFill>
                  <a:schemeClr val="tx1"/>
                </a:solidFill>
                <a:effectLst/>
                <a:latin typeface="+mn-lt"/>
                <a:ea typeface="+mn-ea"/>
                <a:cs typeface="+mn-cs"/>
              </a:rPr>
              <a:t> ist, wird wie der Name bereits sagt künstlich hergestellt. </a:t>
            </a:r>
          </a:p>
          <a:p>
            <a:endParaRPr lang="de-CH" sz="900" b="0" i="0" kern="1200" baseline="0" dirty="0" smtClean="0">
              <a:solidFill>
                <a:schemeClr val="tx1"/>
              </a:solidFill>
              <a:effectLst/>
              <a:latin typeface="+mn-lt"/>
              <a:ea typeface="+mn-ea"/>
              <a:cs typeface="+mn-cs"/>
            </a:endParaRPr>
          </a:p>
          <a:p>
            <a:r>
              <a:rPr lang="de-CH" sz="900" b="0" i="0" kern="1200" baseline="0" dirty="0" smtClean="0">
                <a:solidFill>
                  <a:schemeClr val="tx1"/>
                </a:solidFill>
                <a:effectLst/>
                <a:latin typeface="+mn-lt"/>
                <a:ea typeface="+mn-ea"/>
                <a:cs typeface="+mn-cs"/>
              </a:rPr>
              <a:t>In der Schweiz wird es vor allem dazu benutz, um im Nachgang auf Cannabis-Blüten zu besprühen die in der Herstellung legal sind, da es eine Art Cannabis-Pflanze mit geringem THC-Gehalt sind. Der THC-Gehalt in den Blüten verursacht die psychoaktive Wirkung beim Konsum von Cannabis.</a:t>
            </a:r>
            <a:endParaRPr lang="de-CH" sz="900" b="0" i="0" kern="1200" dirty="0" smtClean="0">
              <a:solidFill>
                <a:schemeClr val="tx1"/>
              </a:solidFill>
              <a:effectLst/>
              <a:latin typeface="+mn-lt"/>
              <a:ea typeface="+mn-ea"/>
              <a:cs typeface="+mn-cs"/>
            </a:endParaRPr>
          </a:p>
          <a:p>
            <a:endParaRPr lang="de-CH" sz="900" b="0" i="0" kern="1200" dirty="0" smtClean="0">
              <a:solidFill>
                <a:schemeClr val="tx1"/>
              </a:solidFill>
              <a:effectLst/>
              <a:latin typeface="+mn-lt"/>
              <a:ea typeface="+mn-ea"/>
              <a:cs typeface="+mn-cs"/>
            </a:endParaRPr>
          </a:p>
          <a:p>
            <a:r>
              <a:rPr lang="de-CH" sz="900" b="0" i="0" kern="1200" dirty="0" smtClean="0">
                <a:solidFill>
                  <a:schemeClr val="tx1"/>
                </a:solidFill>
                <a:effectLst/>
                <a:latin typeface="+mn-lt"/>
                <a:ea typeface="+mn-ea"/>
                <a:cs typeface="+mn-cs"/>
              </a:rPr>
              <a:t>Inzwischen gibt es viele verschiedene synthetische </a:t>
            </a:r>
            <a:r>
              <a:rPr lang="de-CH" sz="900" b="0" i="0" kern="1200" dirty="0" err="1" smtClean="0">
                <a:solidFill>
                  <a:schemeClr val="tx1"/>
                </a:solidFill>
                <a:effectLst/>
                <a:latin typeface="+mn-lt"/>
                <a:ea typeface="+mn-ea"/>
                <a:cs typeface="+mn-cs"/>
              </a:rPr>
              <a:t>Cannabinoide</a:t>
            </a:r>
            <a:r>
              <a:rPr lang="de-CH" sz="900" b="0" i="0" kern="1200" dirty="0" smtClean="0">
                <a:solidFill>
                  <a:schemeClr val="tx1"/>
                </a:solidFill>
                <a:effectLst/>
                <a:latin typeface="+mn-lt"/>
                <a:ea typeface="+mn-ea"/>
                <a:cs typeface="+mn-cs"/>
              </a:rPr>
              <a:t>. Was sie auszeichnet, ist, dass sie um ein Vielfaches stärker sind als der Wirkstoff von natürlichem Cannabis. Im Reinzustand liegen diese Stoffe entweder als Feststoffe oder Öle vor. Für den Drogenkonsum wird getrocknetes pflanzliches Material mit den synthetischen Chemikalien besprüht und geraucht.</a:t>
            </a:r>
          </a:p>
          <a:p>
            <a:endParaRPr lang="de-CH" sz="900" b="0" i="0" kern="1200" baseline="0" dirty="0" smtClean="0">
              <a:solidFill>
                <a:schemeClr val="tx1"/>
              </a:solidFill>
              <a:effectLst/>
              <a:latin typeface="+mn-lt"/>
              <a:ea typeface="+mn-ea"/>
              <a:cs typeface="+mn-cs"/>
            </a:endParaRPr>
          </a:p>
          <a:p>
            <a:pPr fontAlgn="base"/>
            <a:r>
              <a:rPr lang="de-CH" sz="900" b="0" i="0" kern="1200" dirty="0" smtClean="0">
                <a:solidFill>
                  <a:schemeClr val="tx1"/>
                </a:solidFill>
                <a:effectLst/>
                <a:latin typeface="+mn-lt"/>
                <a:ea typeface="+mn-ea"/>
                <a:cs typeface="+mn-cs"/>
              </a:rPr>
              <a:t>Auf der Strasse wird synthetisches Cannabis auch K2 oder </a:t>
            </a:r>
            <a:r>
              <a:rPr lang="de-CH" sz="900" b="0" i="0" kern="1200" dirty="0" err="1" smtClean="0">
                <a:solidFill>
                  <a:schemeClr val="tx1"/>
                </a:solidFill>
                <a:effectLst/>
                <a:latin typeface="+mn-lt"/>
                <a:ea typeface="+mn-ea"/>
                <a:cs typeface="+mn-cs"/>
              </a:rPr>
              <a:t>Spice</a:t>
            </a:r>
            <a:r>
              <a:rPr lang="de-CH" sz="900" b="0" i="0" kern="1200" dirty="0" smtClean="0">
                <a:solidFill>
                  <a:schemeClr val="tx1"/>
                </a:solidFill>
                <a:effectLst/>
                <a:latin typeface="+mn-lt"/>
                <a:ea typeface="+mn-ea"/>
                <a:cs typeface="+mn-cs"/>
              </a:rPr>
              <a:t> genannt. Dies, weil die Droge wie eine einfache Kräutermischung aus dem Supermarkt aussieht, die mit einem Salatgewürz verwechselt werden könnte.</a:t>
            </a:r>
          </a:p>
          <a:p>
            <a:pPr fontAlgn="base"/>
            <a:r>
              <a:rPr lang="de-CH" sz="900" b="0" i="0" kern="1200" dirty="0" smtClean="0">
                <a:solidFill>
                  <a:schemeClr val="tx1"/>
                </a:solidFill>
                <a:effectLst/>
                <a:latin typeface="+mn-lt"/>
                <a:ea typeface="+mn-ea"/>
                <a:cs typeface="+mn-cs"/>
              </a:rPr>
              <a:t>In der Schweiz tauchen synthetische </a:t>
            </a:r>
            <a:r>
              <a:rPr lang="de-CH" sz="900" b="0" i="0" kern="1200" dirty="0" err="1" smtClean="0">
                <a:solidFill>
                  <a:schemeClr val="tx1"/>
                </a:solidFill>
                <a:effectLst/>
                <a:latin typeface="+mn-lt"/>
                <a:ea typeface="+mn-ea"/>
                <a:cs typeface="+mn-cs"/>
              </a:rPr>
              <a:t>Cannabinoide</a:t>
            </a:r>
            <a:r>
              <a:rPr lang="de-CH" sz="900" b="0" i="0" kern="1200" dirty="0" smtClean="0">
                <a:solidFill>
                  <a:schemeClr val="tx1"/>
                </a:solidFill>
                <a:effectLst/>
                <a:latin typeface="+mn-lt"/>
                <a:ea typeface="+mn-ea"/>
                <a:cs typeface="+mn-cs"/>
              </a:rPr>
              <a:t> meist auf CBD-Cannabis auf. Die Drogenberatungsstellen vermuten, dass die Dealer CBD-Gras bewusst mit synthetischen Chemikalien strecken und es dann Unwissenden als THC-Cannabis verkaufen.</a:t>
            </a:r>
          </a:p>
          <a:p>
            <a:endParaRPr lang="de-CH" baseline="0" dirty="0" smtClean="0"/>
          </a:p>
          <a:p>
            <a:r>
              <a:rPr lang="de-CH" baseline="0" dirty="0" smtClean="0"/>
              <a:t>Oft wird dazu CBD (das nicht psychoaktiv ist) gebraucht, das günstiger im Einkauf ist.</a:t>
            </a:r>
          </a:p>
          <a:p>
            <a:endParaRPr lang="de-CH" baseline="0" dirty="0" smtClean="0"/>
          </a:p>
          <a:p>
            <a:r>
              <a:rPr lang="de-CH" baseline="0" dirty="0" smtClean="0"/>
              <a:t>Hanf Pflanze hat verschiedene </a:t>
            </a:r>
            <a:r>
              <a:rPr lang="de-CH" baseline="0" dirty="0" err="1" smtClean="0"/>
              <a:t>Cannabinoide</a:t>
            </a:r>
            <a:r>
              <a:rPr lang="de-CH" baseline="0" dirty="0" smtClean="0"/>
              <a:t>, die verschiedene Wirkungsformen hat. CBD keine psychoaktive Wirkung THC schon.</a:t>
            </a:r>
          </a:p>
          <a:p>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17</a:t>
            </a:fld>
            <a:endParaRPr lang="de-DE"/>
          </a:p>
        </p:txBody>
      </p:sp>
    </p:spTree>
    <p:extLst>
      <p:ext uri="{BB962C8B-B14F-4D97-AF65-F5344CB8AC3E}">
        <p14:creationId xmlns:p14="http://schemas.microsoft.com/office/powerpoint/2010/main" val="4116239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Medikamente werden manchmal zweckentfremdet, um psychoaktive Effekte zu erleben. Rund</a:t>
            </a:r>
            <a:r>
              <a:rPr lang="de-CH" baseline="0" dirty="0" smtClean="0"/>
              <a:t> 4% der 15-jährigen haben dies bereits einmal in ihrem Leben Medikamente genommen, um sich zu berauschen.</a:t>
            </a:r>
            <a:r>
              <a:rPr lang="de-CH" dirty="0" smtClean="0"/>
              <a:t> Ein Mischkonsum mit anderen Substanzen, wie </a:t>
            </a:r>
            <a:r>
              <a:rPr lang="de-CH" dirty="0" err="1" smtClean="0"/>
              <a:t>bsp.</a:t>
            </a:r>
            <a:r>
              <a:rPr lang="de-CH" baseline="0" dirty="0" smtClean="0"/>
              <a:t> Alkohol</a:t>
            </a:r>
            <a:r>
              <a:rPr lang="de-CH" dirty="0" smtClean="0"/>
              <a:t> kann sich als sehr gefährlich erweisen.</a:t>
            </a:r>
            <a:r>
              <a:rPr lang="de-CH" baseline="0" dirty="0" smtClean="0"/>
              <a:t> 7% der 15-jährigen haben Medikamente mindestens 1x im Leben in Kombination mit Alkohol eingenommen.</a:t>
            </a:r>
            <a:endParaRPr lang="de-CH" dirty="0" smtClean="0"/>
          </a:p>
        </p:txBody>
      </p:sp>
      <p:sp>
        <p:nvSpPr>
          <p:cNvPr id="4" name="Foliennummernplatzhalter 3"/>
          <p:cNvSpPr>
            <a:spLocks noGrp="1"/>
          </p:cNvSpPr>
          <p:nvPr>
            <p:ph type="sldNum" sz="quarter" idx="10"/>
          </p:nvPr>
        </p:nvSpPr>
        <p:spPr/>
        <p:txBody>
          <a:bodyPr/>
          <a:lstStyle/>
          <a:p>
            <a:fld id="{95D77C4F-6B6C-BC4A-9255-6FF61EE28010}" type="slidenum">
              <a:rPr lang="de-DE" smtClean="0"/>
              <a:t>18</a:t>
            </a:fld>
            <a:endParaRPr lang="de-DE"/>
          </a:p>
        </p:txBody>
      </p:sp>
    </p:spTree>
    <p:extLst>
      <p:ext uri="{BB962C8B-B14F-4D97-AF65-F5344CB8AC3E}">
        <p14:creationId xmlns:p14="http://schemas.microsoft.com/office/powerpoint/2010/main" val="1763460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Während</a:t>
            </a:r>
            <a:r>
              <a:rPr lang="de-CH" baseline="0" dirty="0" smtClean="0"/>
              <a:t> Jungen eher Lean eine Mischung aus </a:t>
            </a:r>
            <a:r>
              <a:rPr lang="de-CH" baseline="0" dirty="0" err="1" smtClean="0"/>
              <a:t>Codeinhaltigem</a:t>
            </a:r>
            <a:r>
              <a:rPr lang="de-CH" baseline="0" dirty="0" smtClean="0"/>
              <a:t> Hustensaft mit Sprite ausprobieren, sind es bei den Mädchen Schlaf- und Beruhigungsmittel wie </a:t>
            </a:r>
            <a:r>
              <a:rPr lang="de-CH" baseline="0" dirty="0" err="1" smtClean="0"/>
              <a:t>bsp.</a:t>
            </a:r>
            <a:r>
              <a:rPr lang="de-CH" baseline="0" dirty="0" smtClean="0"/>
              <a:t> </a:t>
            </a:r>
            <a:r>
              <a:rPr lang="de-CH" baseline="0" dirty="0" err="1" smtClean="0"/>
              <a:t>Xanax</a:t>
            </a:r>
            <a:r>
              <a:rPr lang="de-CH" baseline="0" dirty="0" smtClean="0"/>
              <a:t>.</a:t>
            </a:r>
            <a:endParaRPr lang="de-CH" dirty="0" smtClean="0"/>
          </a:p>
          <a:p>
            <a:endParaRPr lang="de-CH" dirty="0" smtClean="0"/>
          </a:p>
          <a:p>
            <a:r>
              <a:rPr lang="de-CH" dirty="0" smtClean="0"/>
              <a:t>Zahlen stellen</a:t>
            </a:r>
            <a:r>
              <a:rPr lang="de-CH" baseline="0" dirty="0" smtClean="0"/>
              <a:t> einmaligen Konsum dar.</a:t>
            </a:r>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19</a:t>
            </a:fld>
            <a:endParaRPr lang="de-DE"/>
          </a:p>
        </p:txBody>
      </p:sp>
    </p:spTree>
    <p:extLst>
      <p:ext uri="{BB962C8B-B14F-4D97-AF65-F5344CB8AC3E}">
        <p14:creationId xmlns:p14="http://schemas.microsoft.com/office/powerpoint/2010/main" val="1537420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Ronya</a:t>
            </a:r>
          </a:p>
          <a:p>
            <a:endParaRPr lang="de-CH" dirty="0" smtClean="0"/>
          </a:p>
          <a:p>
            <a:pPr marL="0" marR="0" lvl="0" indent="0" algn="l" defTabSz="685783" rtl="0" eaLnBrk="1" fontAlgn="auto" latinLnBrk="0" hangingPunct="1">
              <a:lnSpc>
                <a:spcPct val="100000"/>
              </a:lnSpc>
              <a:spcBef>
                <a:spcPts val="0"/>
              </a:spcBef>
              <a:spcAft>
                <a:spcPts val="0"/>
              </a:spcAft>
              <a:buClrTx/>
              <a:buSzTx/>
              <a:buFontTx/>
              <a:buNone/>
              <a:tabLst/>
              <a:defRPr/>
            </a:pPr>
            <a:r>
              <a:rPr lang="de-CH" sz="900" b="1" kern="1200" dirty="0" smtClean="0">
                <a:solidFill>
                  <a:schemeClr val="tx1"/>
                </a:solidFill>
                <a:effectLst/>
                <a:latin typeface="+mn-lt"/>
                <a:ea typeface="+mn-ea"/>
                <a:cs typeface="+mn-cs"/>
              </a:rPr>
              <a:t>Verkaufszahlen von E-</a:t>
            </a:r>
            <a:r>
              <a:rPr lang="de-CH" sz="900" b="1" kern="1200" dirty="0" err="1" smtClean="0">
                <a:solidFill>
                  <a:schemeClr val="tx1"/>
                </a:solidFill>
                <a:effectLst/>
                <a:latin typeface="+mn-lt"/>
                <a:ea typeface="+mn-ea"/>
                <a:cs typeface="+mn-cs"/>
              </a:rPr>
              <a:t>Zigis</a:t>
            </a:r>
            <a:r>
              <a:rPr lang="de-CH" sz="900" b="1" kern="1200" dirty="0" smtClean="0">
                <a:solidFill>
                  <a:schemeClr val="tx1"/>
                </a:solidFill>
                <a:effectLst/>
                <a:latin typeface="+mn-lt"/>
                <a:ea typeface="+mn-ea"/>
                <a:cs typeface="+mn-cs"/>
              </a:rPr>
              <a:t> </a:t>
            </a:r>
            <a:r>
              <a:rPr lang="de-CH" sz="900" kern="1200" dirty="0" smtClean="0">
                <a:solidFill>
                  <a:schemeClr val="tx1"/>
                </a:solidFill>
                <a:effectLst/>
                <a:latin typeface="+mn-lt"/>
                <a:ea typeface="+mn-ea"/>
                <a:cs typeface="+mn-cs"/>
              </a:rPr>
              <a:t>und </a:t>
            </a:r>
            <a:r>
              <a:rPr lang="de-CH" sz="900" b="1" kern="1200" dirty="0" smtClean="0">
                <a:solidFill>
                  <a:schemeClr val="tx1"/>
                </a:solidFill>
                <a:effectLst/>
                <a:latin typeface="+mn-lt"/>
                <a:ea typeface="+mn-ea"/>
                <a:cs typeface="+mn-cs"/>
              </a:rPr>
              <a:t>Puff Bars </a:t>
            </a:r>
            <a:r>
              <a:rPr lang="de-CH" sz="900" kern="1200" dirty="0" smtClean="0">
                <a:solidFill>
                  <a:schemeClr val="tx1"/>
                </a:solidFill>
                <a:effectLst/>
                <a:latin typeface="+mn-lt"/>
                <a:ea typeface="+mn-ea"/>
                <a:cs typeface="+mn-cs"/>
              </a:rPr>
              <a:t>explodieren, im Jahr 2022 um </a:t>
            </a:r>
            <a:r>
              <a:rPr lang="de-CH" sz="900" b="1" kern="1200" dirty="0" smtClean="0">
                <a:solidFill>
                  <a:schemeClr val="tx1"/>
                </a:solidFill>
                <a:effectLst/>
                <a:latin typeface="+mn-lt"/>
                <a:ea typeface="+mn-ea"/>
                <a:cs typeface="+mn-cs"/>
              </a:rPr>
              <a:t>satte 2200 Prozent! </a:t>
            </a:r>
            <a:r>
              <a:rPr lang="de-CH" sz="900" kern="1200" dirty="0" smtClean="0">
                <a:solidFill>
                  <a:schemeClr val="tx1"/>
                </a:solidFill>
                <a:effectLst/>
                <a:latin typeface="+mn-lt"/>
                <a:ea typeface="+mn-ea"/>
                <a:cs typeface="+mn-cs"/>
              </a:rPr>
              <a:t>(</a:t>
            </a:r>
            <a:r>
              <a:rPr lang="de-CH" sz="900" u="sng" kern="1200" dirty="0" smtClean="0">
                <a:solidFill>
                  <a:schemeClr val="tx1"/>
                </a:solidFill>
                <a:effectLst/>
                <a:latin typeface="+mn-lt"/>
                <a:ea typeface="+mn-ea"/>
                <a:cs typeface="+mn-cs"/>
                <a:hlinkClick r:id="rId3"/>
              </a:rPr>
              <a:t>Arbeitsgemeinschaft Tabakprävention Schweiz - Brandgefährlich: Die Verkaufszahlen der Einweg-E-Zigaretten explodieren! (at-schweiz.ch)</a:t>
            </a:r>
            <a:r>
              <a:rPr lang="de-CH" sz="900" kern="1200" dirty="0" smtClean="0">
                <a:solidFill>
                  <a:schemeClr val="tx1"/>
                </a:solidFill>
                <a:effectLst/>
                <a:latin typeface="+mn-lt"/>
                <a:ea typeface="+mn-ea"/>
                <a:cs typeface="+mn-cs"/>
              </a:rPr>
              <a:t>)</a:t>
            </a:r>
          </a:p>
          <a:p>
            <a:pPr marL="0" marR="0" lvl="0" indent="0" algn="l" defTabSz="685783" rtl="0" eaLnBrk="1" fontAlgn="auto" latinLnBrk="0" hangingPunct="1">
              <a:lnSpc>
                <a:spcPct val="100000"/>
              </a:lnSpc>
              <a:spcBef>
                <a:spcPts val="0"/>
              </a:spcBef>
              <a:spcAft>
                <a:spcPts val="0"/>
              </a:spcAft>
              <a:buClrTx/>
              <a:buSzTx/>
              <a:buFontTx/>
              <a:buNone/>
              <a:tabLst/>
              <a:defRPr/>
            </a:pPr>
            <a:endParaRPr lang="de-CH" sz="900" kern="1200" dirty="0" smtClean="0">
              <a:solidFill>
                <a:schemeClr val="tx1"/>
              </a:solidFill>
              <a:effectLst/>
              <a:latin typeface="+mn-lt"/>
              <a:ea typeface="+mn-ea"/>
              <a:cs typeface="+mn-cs"/>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de-CH" sz="900" kern="1200" dirty="0" smtClean="0">
                <a:solidFill>
                  <a:schemeClr val="tx1"/>
                </a:solidFill>
                <a:effectLst/>
                <a:latin typeface="+mn-lt"/>
                <a:ea typeface="+mn-ea"/>
                <a:cs typeface="+mn-cs"/>
              </a:rPr>
              <a:t>Verkauf von E-</a:t>
            </a:r>
            <a:r>
              <a:rPr lang="de-CH" sz="900" kern="1200" dirty="0" err="1" smtClean="0">
                <a:solidFill>
                  <a:schemeClr val="tx1"/>
                </a:solidFill>
                <a:effectLst/>
                <a:latin typeface="+mn-lt"/>
                <a:ea typeface="+mn-ea"/>
                <a:cs typeface="+mn-cs"/>
              </a:rPr>
              <a:t>Zigis</a:t>
            </a:r>
            <a:r>
              <a:rPr lang="de-CH" sz="900" kern="1200" dirty="0" smtClean="0">
                <a:solidFill>
                  <a:schemeClr val="tx1"/>
                </a:solidFill>
                <a:effectLst/>
                <a:latin typeface="+mn-lt"/>
                <a:ea typeface="+mn-ea"/>
                <a:cs typeface="+mn-cs"/>
              </a:rPr>
              <a:t> ist aktuell nicht reguliert. Nur einige Kantone haben Altersvorschriften. Dies Produkte können aber auch alle ganz einfach über </a:t>
            </a:r>
            <a:r>
              <a:rPr lang="de-CH" sz="900" kern="1200" dirty="0" err="1" smtClean="0">
                <a:solidFill>
                  <a:schemeClr val="tx1"/>
                </a:solidFill>
                <a:effectLst/>
                <a:latin typeface="+mn-lt"/>
                <a:ea typeface="+mn-ea"/>
                <a:cs typeface="+mn-cs"/>
              </a:rPr>
              <a:t>s’Internet</a:t>
            </a:r>
            <a:r>
              <a:rPr lang="de-CH" sz="900" kern="1200" dirty="0" smtClean="0">
                <a:solidFill>
                  <a:schemeClr val="tx1"/>
                </a:solidFill>
                <a:effectLst/>
                <a:latin typeface="+mn-lt"/>
                <a:ea typeface="+mn-ea"/>
                <a:cs typeface="+mn-cs"/>
              </a:rPr>
              <a:t> bestellt werden.</a:t>
            </a:r>
          </a:p>
          <a:p>
            <a:pPr marL="0" marR="0" lvl="0" indent="0" algn="l" defTabSz="685783" rtl="0" eaLnBrk="1" fontAlgn="auto" latinLnBrk="0" hangingPunct="1">
              <a:lnSpc>
                <a:spcPct val="100000"/>
              </a:lnSpc>
              <a:spcBef>
                <a:spcPts val="0"/>
              </a:spcBef>
              <a:spcAft>
                <a:spcPts val="0"/>
              </a:spcAft>
              <a:buClrTx/>
              <a:buSzTx/>
              <a:buFontTx/>
              <a:buNone/>
              <a:tabLst/>
              <a:defRPr/>
            </a:pPr>
            <a:endParaRPr lang="de-CH" sz="900" kern="1200" dirty="0" smtClean="0">
              <a:solidFill>
                <a:schemeClr val="tx1"/>
              </a:solidFill>
              <a:effectLst/>
              <a:latin typeface="+mn-lt"/>
              <a:ea typeface="+mn-ea"/>
              <a:cs typeface="+mn-cs"/>
            </a:endParaRPr>
          </a:p>
          <a:p>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2</a:t>
            </a:fld>
            <a:endParaRPr lang="de-DE"/>
          </a:p>
        </p:txBody>
      </p:sp>
    </p:spTree>
    <p:extLst>
      <p:ext uri="{BB962C8B-B14F-4D97-AF65-F5344CB8AC3E}">
        <p14:creationId xmlns:p14="http://schemas.microsoft.com/office/powerpoint/2010/main" val="3988616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Medikamente werden manchmal zweckentfremdet, um psychoaktive Effekte zu erleben. Ein Mischkonsum mit anderen Substanzen kann sich als sehr gefährlich erweisen. </a:t>
            </a:r>
          </a:p>
          <a:p>
            <a:endParaRPr lang="de-CH" dirty="0" smtClean="0"/>
          </a:p>
          <a:p>
            <a:r>
              <a:rPr lang="de-CH" dirty="0" smtClean="0"/>
              <a:t>Im Jahr 2022 gaben wie bereits 2018 ca. 4% der 15- Jährigen an ≥ 1x in ihrem Leben ein Medikament mit der Absicht «sich zu berauschen» eingenommen zu haben, wobei nicht bekannt ist, um welche Art von Medikament es sich handelt. Auch der Konsum von starken </a:t>
            </a:r>
            <a:r>
              <a:rPr lang="de-CH" dirty="0" err="1" smtClean="0"/>
              <a:t>Beruhigungsoder</a:t>
            </a:r>
            <a:r>
              <a:rPr lang="de-CH" dirty="0" smtClean="0"/>
              <a:t> Schmerzmitteln "um sich zu berauschen", sowie von Mischungen die Medikamente enthalten, ist nicht selten. Bei allen vier Medikamenten oder Mischungen haben die meisten 15-Jährigen sie jeweils nur einmal eingenommen.</a:t>
            </a:r>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20</a:t>
            </a:fld>
            <a:endParaRPr lang="de-DE"/>
          </a:p>
        </p:txBody>
      </p:sp>
    </p:spTree>
    <p:extLst>
      <p:ext uri="{BB962C8B-B14F-4D97-AF65-F5344CB8AC3E}">
        <p14:creationId xmlns:p14="http://schemas.microsoft.com/office/powerpoint/2010/main" val="2631309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5% der 15- Jährigen gaben an</a:t>
            </a:r>
            <a:r>
              <a:rPr lang="de-CH" baseline="0" dirty="0" smtClean="0"/>
              <a:t> bereits einmal in ihrem Leben eine andere </a:t>
            </a:r>
            <a:r>
              <a:rPr lang="de-CH" baseline="0" dirty="0" err="1" smtClean="0"/>
              <a:t>ilegale</a:t>
            </a:r>
            <a:r>
              <a:rPr lang="de-CH" baseline="0" dirty="0" smtClean="0"/>
              <a:t> Substanz als Cannabis konsumiert zu haben.</a:t>
            </a:r>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21</a:t>
            </a:fld>
            <a:endParaRPr lang="de-DE"/>
          </a:p>
        </p:txBody>
      </p:sp>
    </p:spTree>
    <p:extLst>
      <p:ext uri="{BB962C8B-B14F-4D97-AF65-F5344CB8AC3E}">
        <p14:creationId xmlns:p14="http://schemas.microsoft.com/office/powerpoint/2010/main" val="2485020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de-CH" dirty="0" smtClean="0"/>
              <a:t>Für Junge Leute ist es heute kein Problem</a:t>
            </a:r>
            <a:r>
              <a:rPr lang="de-CH" baseline="0" dirty="0" smtClean="0"/>
              <a:t> über </a:t>
            </a:r>
            <a:r>
              <a:rPr lang="de-CH" baseline="0" dirty="0" err="1" smtClean="0"/>
              <a:t>Social</a:t>
            </a:r>
            <a:r>
              <a:rPr lang="de-CH" baseline="0" dirty="0" smtClean="0"/>
              <a:t> Media an jegliche Substanzen zu kommen. (</a:t>
            </a:r>
            <a:r>
              <a:rPr lang="de-CH" baseline="0" dirty="0" err="1" smtClean="0"/>
              <a:t>TikTok</a:t>
            </a:r>
            <a:r>
              <a:rPr lang="de-CH" baseline="0" dirty="0" smtClean="0"/>
              <a:t>, Instagram, </a:t>
            </a:r>
            <a:r>
              <a:rPr lang="de-CH" baseline="0" dirty="0" err="1" smtClean="0"/>
              <a:t>Telegram</a:t>
            </a:r>
            <a:r>
              <a:rPr lang="de-CH" baseline="0" dirty="0" smtClean="0"/>
              <a:t>, WhatsApp)</a:t>
            </a:r>
          </a:p>
          <a:p>
            <a:endParaRPr lang="de-CH" baseline="0" dirty="0" smtClean="0"/>
          </a:p>
          <a:p>
            <a:endParaRPr lang="de-CH" baseline="0" dirty="0" smtClean="0"/>
          </a:p>
          <a:p>
            <a:r>
              <a:rPr lang="de-CH" baseline="0" dirty="0" smtClean="0"/>
              <a:t>Spannende </a:t>
            </a:r>
            <a:r>
              <a:rPr lang="de-CH" baseline="0" dirty="0" err="1" smtClean="0"/>
              <a:t>experimente</a:t>
            </a:r>
            <a:r>
              <a:rPr lang="de-CH" baseline="0" dirty="0" smtClean="0"/>
              <a:t> von Journalisten, die das getestet und dokumentiert haben.</a:t>
            </a:r>
          </a:p>
          <a:p>
            <a:endParaRPr lang="de-CH" baseline="0" dirty="0" smtClean="0"/>
          </a:p>
          <a:p>
            <a:endParaRPr lang="de-CH" baseline="0" dirty="0" smtClean="0"/>
          </a:p>
          <a:p>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22</a:t>
            </a:fld>
            <a:endParaRPr lang="de-DE"/>
          </a:p>
        </p:txBody>
      </p:sp>
    </p:spTree>
    <p:extLst>
      <p:ext uri="{BB962C8B-B14F-4D97-AF65-F5344CB8AC3E}">
        <p14:creationId xmlns:p14="http://schemas.microsoft.com/office/powerpoint/2010/main" val="4060706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aseline="0" dirty="0" smtClean="0"/>
              <a:t>Als Abschluss kann gesagt werden, dass 75% der 15jährigen mindestens einmal im Leben eine psychoaktive Substanz konsumiert haben. Der steigende Konsum zwischen 11 und 15 intensiviert sich zwischen 15-20 nochmals. </a:t>
            </a:r>
            <a:endParaRPr lang="de-CH" dirty="0" smtClean="0"/>
          </a:p>
          <a:p>
            <a:endParaRPr lang="de-CH" baseline="0" dirty="0" smtClean="0"/>
          </a:p>
          <a:p>
            <a:r>
              <a:rPr lang="de-CH" dirty="0" smtClean="0"/>
              <a:t>Oft ist der Konsum meist sporadisch oder experimentell.  Es</a:t>
            </a:r>
            <a:r>
              <a:rPr lang="de-CH" baseline="0" dirty="0" smtClean="0"/>
              <a:t> </a:t>
            </a:r>
            <a:r>
              <a:rPr lang="de-CH" dirty="0" smtClean="0"/>
              <a:t>gibt aber auch eine Minderheit der 15- jährigen die häufig</a:t>
            </a:r>
            <a:r>
              <a:rPr lang="de-CH" baseline="0" dirty="0" smtClean="0"/>
              <a:t> konsumieren. Die damit verbunden Risiken oder auch die Risiken des Mischkonsums mit Medikamenten sind wichtig zu beachten und mit den Jugendlichen zu thematisieren.</a:t>
            </a:r>
            <a:endParaRPr lang="de-CH" dirty="0" smtClean="0"/>
          </a:p>
          <a:p>
            <a:endParaRPr lang="de-CH" dirty="0" smtClean="0"/>
          </a:p>
        </p:txBody>
      </p:sp>
      <p:sp>
        <p:nvSpPr>
          <p:cNvPr id="4" name="Foliennummernplatzhalter 3"/>
          <p:cNvSpPr>
            <a:spLocks noGrp="1"/>
          </p:cNvSpPr>
          <p:nvPr>
            <p:ph type="sldNum" sz="quarter" idx="10"/>
          </p:nvPr>
        </p:nvSpPr>
        <p:spPr/>
        <p:txBody>
          <a:bodyPr/>
          <a:lstStyle/>
          <a:p>
            <a:fld id="{95D77C4F-6B6C-BC4A-9255-6FF61EE28010}" type="slidenum">
              <a:rPr lang="de-DE" smtClean="0"/>
              <a:t>23</a:t>
            </a:fld>
            <a:endParaRPr lang="de-DE"/>
          </a:p>
        </p:txBody>
      </p:sp>
    </p:spTree>
    <p:extLst>
      <p:ext uri="{BB962C8B-B14F-4D97-AF65-F5344CB8AC3E}">
        <p14:creationId xmlns:p14="http://schemas.microsoft.com/office/powerpoint/2010/main" val="2876378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95D77C4F-6B6C-BC4A-9255-6FF61EE28010}" type="slidenum">
              <a:rPr lang="de-DE" smtClean="0"/>
              <a:t>24</a:t>
            </a:fld>
            <a:endParaRPr lang="de-DE"/>
          </a:p>
        </p:txBody>
      </p:sp>
    </p:spTree>
    <p:extLst>
      <p:ext uri="{BB962C8B-B14F-4D97-AF65-F5344CB8AC3E}">
        <p14:creationId xmlns:p14="http://schemas.microsoft.com/office/powerpoint/2010/main" val="11713878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Eine Sucht beginnt meistens</a:t>
            </a:r>
            <a:r>
              <a:rPr lang="de-CH" baseline="0" dirty="0" smtClean="0"/>
              <a:t> unauffällig, aber im Hintergrund gibt es immer Schwierigkeiten. Stress, Misserfolg und Frust ersticken die Freuden im realen Leben, sodass Ablenkung, Entspannung und Spass an einem anderen Ort statt finden. Virtuelle Welten haben da einiges zu bieten und es braucht keinen grossen Aufwand, um schnell darin abzutauchen. Wenn anschliessend wieder </a:t>
            </a:r>
            <a:r>
              <a:rPr lang="de-CH" baseline="0" dirty="0" err="1" smtClean="0"/>
              <a:t>Enerigie</a:t>
            </a:r>
            <a:r>
              <a:rPr lang="de-CH" baseline="0" dirty="0" smtClean="0"/>
              <a:t> und Kraft wieder da sind um die Herausforderungen in der realen Welt wieder anzupacken, entsteht kein Problem. Wenn nicht, kann es der Anfang von einer Suchtspirale sein, denn Probleme lösen sich meist nicht von alleine. Aber wenn der Online Konsum masslos und zunehmend wichtiger wird, wenn sich ungelöste Probleme auftürmen, und die Versuche diese zu überwinden scheitern dann wird es gefährlich. Dann schwindet </a:t>
            </a:r>
            <a:r>
              <a:rPr lang="de-CH" baseline="0" dirty="0" err="1" smtClean="0"/>
              <a:t>zunehmends</a:t>
            </a:r>
            <a:r>
              <a:rPr lang="de-CH" baseline="0" dirty="0" smtClean="0"/>
              <a:t> die Motivation , die Zuversicht Probleme lösen zu können.</a:t>
            </a:r>
          </a:p>
          <a:p>
            <a:r>
              <a:rPr lang="de-CH" baseline="0" dirty="0" smtClean="0"/>
              <a:t>Da macht das Abtauchen ins Internet einfach mehr Spass. Alles fällt dort leichter: kontakt mit anderen aufnehmen, Freunde finden, belohnt und anerkannt werden. Auch virtuell braucht es Ausdauer und Training um Erfolg zu haben, aber positives Feedback bekommt man sofort und Erfolge sind unmittelbar spür- und erlebbar. Zudem sind die nächsten erstrebenswerte Ziele mit entsprechenden Belohnungen bereits aus in Sicht und greifbar. Hinzu kommt, dass man endlich Ruhe haben möchte vom Alltagsstress, von der Arbeit, der Schule, den Eltern und alle wollen dauernd etwas von einem.</a:t>
            </a:r>
          </a:p>
          <a:p>
            <a:r>
              <a:rPr lang="de-CH" baseline="0" dirty="0" smtClean="0"/>
              <a:t>Medienkonsum löst die Probleme im Alltag nicht. Im Gegenteil Stress und Konflikte bleiben bestehen oder nehmen zu. Zudem fehlen gute reale Erfahrungen von Anerkennung und echtem Verständnis. Der Wunsch nach virtuellen Ersatzlösungen und nach Aufmerksamkeit aus dem Internet drängt sich somit wieder vermehrt in den Vordergrund, da das Online Dasein befriedigender wirkt als die meisten Alltagserlebnisse und Beziehungen, die mit </a:t>
            </a:r>
            <a:r>
              <a:rPr lang="de-CH" baseline="0" dirty="0" err="1" smtClean="0"/>
              <a:t>unangenehemen</a:t>
            </a:r>
            <a:r>
              <a:rPr lang="de-CH" baseline="0" dirty="0" smtClean="0"/>
              <a:t> </a:t>
            </a:r>
            <a:r>
              <a:rPr lang="de-CH" baseline="0" dirty="0" err="1" smtClean="0"/>
              <a:t>Rebeireien</a:t>
            </a:r>
            <a:r>
              <a:rPr lang="de-CH" baseline="0" dirty="0" smtClean="0"/>
              <a:t> verbunden sind. </a:t>
            </a:r>
            <a:r>
              <a:rPr lang="de-CH" baseline="0" dirty="0" err="1" smtClean="0"/>
              <a:t>Gefährderte</a:t>
            </a:r>
            <a:r>
              <a:rPr lang="de-CH" baseline="0" dirty="0" smtClean="0"/>
              <a:t> verlieren ihre Kontrolle über ihren Netzkonsum. Das Stoppen von dem Teufelskreis gelingt manchmal erst nach dem </a:t>
            </a:r>
            <a:r>
              <a:rPr lang="de-CH" baseline="0" dirty="0" err="1" smtClean="0"/>
              <a:t>Schulbbruch</a:t>
            </a:r>
            <a:r>
              <a:rPr lang="de-CH" baseline="0" dirty="0" smtClean="0"/>
              <a:t>. Und oft nur mit vereinten Kräften oder zusätzlicher Hilfe von aussen. </a:t>
            </a:r>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25</a:t>
            </a:fld>
            <a:endParaRPr lang="de-DE"/>
          </a:p>
        </p:txBody>
      </p:sp>
    </p:spTree>
    <p:extLst>
      <p:ext uri="{BB962C8B-B14F-4D97-AF65-F5344CB8AC3E}">
        <p14:creationId xmlns:p14="http://schemas.microsoft.com/office/powerpoint/2010/main" val="28209499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Persönlichkeit:</a:t>
            </a:r>
          </a:p>
          <a:p>
            <a:r>
              <a:rPr lang="de-CH" altLang="de-DE" dirty="0" smtClean="0"/>
              <a:t>Erhöhte Impulsivität / Impulskontrolle</a:t>
            </a:r>
          </a:p>
          <a:p>
            <a:r>
              <a:rPr lang="de-CH" altLang="de-DE" dirty="0" smtClean="0"/>
              <a:t>Mangelndes Selbstwirksamkeitsgefühl</a:t>
            </a:r>
          </a:p>
          <a:p>
            <a:r>
              <a:rPr lang="de-CH" altLang="de-DE" dirty="0" smtClean="0"/>
              <a:t>Inadäquate Stressbewältigung</a:t>
            </a:r>
          </a:p>
          <a:p>
            <a:r>
              <a:rPr lang="de-CH" altLang="de-DE" dirty="0" smtClean="0"/>
              <a:t>Inadäquate Emotionsregulierung</a:t>
            </a:r>
          </a:p>
          <a:p>
            <a:r>
              <a:rPr lang="de-CH" altLang="de-DE" dirty="0" smtClean="0"/>
              <a:t>Psychische Erkrankungen</a:t>
            </a:r>
          </a:p>
          <a:p>
            <a:r>
              <a:rPr lang="de-CH" altLang="de-DE" dirty="0" smtClean="0"/>
              <a:t>weitere</a:t>
            </a:r>
          </a:p>
          <a:p>
            <a:endParaRPr lang="de-CH" dirty="0" smtClean="0"/>
          </a:p>
          <a:p>
            <a:r>
              <a:rPr lang="de-CH" dirty="0" smtClean="0"/>
              <a:t>Soziales Umfeld:</a:t>
            </a:r>
          </a:p>
          <a:p>
            <a:r>
              <a:rPr lang="de-CH" altLang="de-DE" dirty="0" smtClean="0"/>
              <a:t>Ungünstiges Familienklima</a:t>
            </a:r>
          </a:p>
          <a:p>
            <a:r>
              <a:rPr lang="de-CH" altLang="de-DE" dirty="0" smtClean="0"/>
              <a:t>Mangelnde Regeln und Strukturen</a:t>
            </a:r>
          </a:p>
          <a:p>
            <a:r>
              <a:rPr lang="de-CH" altLang="de-DE" dirty="0" smtClean="0"/>
              <a:t>Inadäquate Vorbildrolle der Eltern in der Nutzung von Medien</a:t>
            </a:r>
          </a:p>
          <a:p>
            <a:r>
              <a:rPr lang="de-CH" altLang="de-DE" dirty="0" smtClean="0"/>
              <a:t>Wohnortwechsel</a:t>
            </a:r>
          </a:p>
          <a:p>
            <a:r>
              <a:rPr lang="de-CH" altLang="de-DE" dirty="0" smtClean="0"/>
              <a:t>Fehlende Tagesstruktur</a:t>
            </a:r>
          </a:p>
          <a:p>
            <a:r>
              <a:rPr lang="de-CH" altLang="de-DE" dirty="0" smtClean="0"/>
              <a:t>weitere</a:t>
            </a:r>
          </a:p>
          <a:p>
            <a:endParaRPr lang="de-CH" dirty="0" smtClean="0"/>
          </a:p>
          <a:p>
            <a:r>
              <a:rPr lang="de-CH" dirty="0" smtClean="0"/>
              <a:t>Mittel</a:t>
            </a:r>
          </a:p>
          <a:p>
            <a:r>
              <a:rPr lang="de-CH" altLang="de-DE" dirty="0" smtClean="0"/>
              <a:t>Ständige Verfügbarkeit</a:t>
            </a:r>
          </a:p>
          <a:p>
            <a:r>
              <a:rPr lang="de-CH" altLang="de-DE" dirty="0" smtClean="0"/>
              <a:t>Belohnungssystem / Einfache Gewinne</a:t>
            </a:r>
          </a:p>
          <a:p>
            <a:r>
              <a:rPr lang="de-CH" altLang="de-DE" dirty="0" smtClean="0"/>
              <a:t>Entwicklungspotential</a:t>
            </a:r>
          </a:p>
          <a:p>
            <a:r>
              <a:rPr lang="de-CH" altLang="de-DE" dirty="0" smtClean="0"/>
              <a:t>Offenheit der Spielwelt</a:t>
            </a:r>
          </a:p>
          <a:p>
            <a:r>
              <a:rPr lang="de-CH" altLang="de-DE" dirty="0" smtClean="0"/>
              <a:t>Bindung ans Medium (Persistenz, Kooperation)</a:t>
            </a:r>
          </a:p>
          <a:p>
            <a:r>
              <a:rPr lang="de-CH" altLang="de-DE" dirty="0" smtClean="0"/>
              <a:t>Soziale Faktoren</a:t>
            </a:r>
          </a:p>
          <a:p>
            <a:r>
              <a:rPr lang="de-CH" altLang="de-DE" dirty="0" smtClean="0"/>
              <a:t>weitere</a:t>
            </a:r>
          </a:p>
          <a:p>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26</a:t>
            </a:fld>
            <a:endParaRPr lang="de-DE"/>
          </a:p>
        </p:txBody>
      </p:sp>
    </p:spTree>
    <p:extLst>
      <p:ext uri="{BB962C8B-B14F-4D97-AF65-F5344CB8AC3E}">
        <p14:creationId xmlns:p14="http://schemas.microsoft.com/office/powerpoint/2010/main" val="32649407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27</a:t>
            </a:fld>
            <a:endParaRPr lang="de-DE"/>
          </a:p>
        </p:txBody>
      </p:sp>
    </p:spTree>
    <p:extLst>
      <p:ext uri="{BB962C8B-B14F-4D97-AF65-F5344CB8AC3E}">
        <p14:creationId xmlns:p14="http://schemas.microsoft.com/office/powerpoint/2010/main" val="10944529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28</a:t>
            </a:fld>
            <a:endParaRPr lang="de-DE"/>
          </a:p>
        </p:txBody>
      </p:sp>
    </p:spTree>
    <p:extLst>
      <p:ext uri="{BB962C8B-B14F-4D97-AF65-F5344CB8AC3E}">
        <p14:creationId xmlns:p14="http://schemas.microsoft.com/office/powerpoint/2010/main" val="7442613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29</a:t>
            </a:fld>
            <a:endParaRPr lang="de-DE"/>
          </a:p>
        </p:txBody>
      </p:sp>
    </p:spTree>
    <p:extLst>
      <p:ext uri="{BB962C8B-B14F-4D97-AF65-F5344CB8AC3E}">
        <p14:creationId xmlns:p14="http://schemas.microsoft.com/office/powerpoint/2010/main" val="1822219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95D77C4F-6B6C-BC4A-9255-6FF61EE28010}" type="slidenum">
              <a:rPr lang="de-DE" smtClean="0"/>
              <a:t>3</a:t>
            </a:fld>
            <a:endParaRPr lang="de-DE"/>
          </a:p>
        </p:txBody>
      </p:sp>
    </p:spTree>
    <p:extLst>
      <p:ext uri="{BB962C8B-B14F-4D97-AF65-F5344CB8AC3E}">
        <p14:creationId xmlns:p14="http://schemas.microsoft.com/office/powerpoint/2010/main" val="25346631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CH" dirty="0" smtClean="0"/>
              <a:t>Mit den Selbsttests kann das eigene Konsumverhalten eingeschätzt werden. Und man erfährt, was bei riskantem Konsum hilft.</a:t>
            </a:r>
          </a:p>
          <a:p>
            <a:pPr fontAlgn="base"/>
            <a:r>
              <a:rPr lang="de-CH" dirty="0" smtClean="0"/>
              <a:t>Die </a:t>
            </a:r>
            <a:r>
              <a:rPr lang="de-CH" dirty="0" err="1" smtClean="0"/>
              <a:t>Freundetests</a:t>
            </a:r>
            <a:r>
              <a:rPr lang="de-CH" dirty="0" smtClean="0"/>
              <a:t> sind für Menschen, die sich um den Konsum von Nahestehenden Sorgen machen. Man erfährt, ob die Sorgen nötig sind und wie man helfen kann.</a:t>
            </a:r>
          </a:p>
          <a:p>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30</a:t>
            </a:fld>
            <a:endParaRPr lang="de-DE"/>
          </a:p>
        </p:txBody>
      </p:sp>
    </p:spTree>
    <p:extLst>
      <p:ext uri="{BB962C8B-B14F-4D97-AF65-F5344CB8AC3E}">
        <p14:creationId xmlns:p14="http://schemas.microsoft.com/office/powerpoint/2010/main" val="14715184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31</a:t>
            </a:fld>
            <a:endParaRPr lang="de-DE"/>
          </a:p>
        </p:txBody>
      </p:sp>
    </p:spTree>
    <p:extLst>
      <p:ext uri="{BB962C8B-B14F-4D97-AF65-F5344CB8AC3E}">
        <p14:creationId xmlns:p14="http://schemas.microsoft.com/office/powerpoint/2010/main" val="40465582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32</a:t>
            </a:fld>
            <a:endParaRPr lang="de-DE"/>
          </a:p>
        </p:txBody>
      </p:sp>
    </p:spTree>
    <p:extLst>
      <p:ext uri="{BB962C8B-B14F-4D97-AF65-F5344CB8AC3E}">
        <p14:creationId xmlns:p14="http://schemas.microsoft.com/office/powerpoint/2010/main" val="2351836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33</a:t>
            </a:fld>
            <a:endParaRPr lang="de-DE"/>
          </a:p>
        </p:txBody>
      </p:sp>
    </p:spTree>
    <p:extLst>
      <p:ext uri="{BB962C8B-B14F-4D97-AF65-F5344CB8AC3E}">
        <p14:creationId xmlns:p14="http://schemas.microsoft.com/office/powerpoint/2010/main" val="21990777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34</a:t>
            </a:fld>
            <a:endParaRPr lang="de-DE"/>
          </a:p>
        </p:txBody>
      </p:sp>
    </p:spTree>
    <p:extLst>
      <p:ext uri="{BB962C8B-B14F-4D97-AF65-F5344CB8AC3E}">
        <p14:creationId xmlns:p14="http://schemas.microsoft.com/office/powerpoint/2010/main" val="39537947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35</a:t>
            </a:fld>
            <a:endParaRPr lang="de-DE"/>
          </a:p>
        </p:txBody>
      </p:sp>
    </p:spTree>
    <p:extLst>
      <p:ext uri="{BB962C8B-B14F-4D97-AF65-F5344CB8AC3E}">
        <p14:creationId xmlns:p14="http://schemas.microsoft.com/office/powerpoint/2010/main" val="12776430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36</a:t>
            </a:fld>
            <a:endParaRPr lang="de-DE"/>
          </a:p>
        </p:txBody>
      </p:sp>
    </p:spTree>
    <p:extLst>
      <p:ext uri="{BB962C8B-B14F-4D97-AF65-F5344CB8AC3E}">
        <p14:creationId xmlns:p14="http://schemas.microsoft.com/office/powerpoint/2010/main" val="5520814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37</a:t>
            </a:fld>
            <a:endParaRPr lang="de-DE"/>
          </a:p>
        </p:txBody>
      </p:sp>
    </p:spTree>
    <p:extLst>
      <p:ext uri="{BB962C8B-B14F-4D97-AF65-F5344CB8AC3E}">
        <p14:creationId xmlns:p14="http://schemas.microsoft.com/office/powerpoint/2010/main" val="12614975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38</a:t>
            </a:fld>
            <a:endParaRPr lang="de-DE"/>
          </a:p>
        </p:txBody>
      </p:sp>
    </p:spTree>
    <p:extLst>
      <p:ext uri="{BB962C8B-B14F-4D97-AF65-F5344CB8AC3E}">
        <p14:creationId xmlns:p14="http://schemas.microsoft.com/office/powerpoint/2010/main" val="14782682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de-CH" altLang="de-DE" dirty="0" smtClean="0"/>
              <a:t>Was passiert im Hirn von Jugendlichen?</a:t>
            </a:r>
          </a:p>
          <a:p>
            <a:pPr eaLnBrk="1" hangingPunct="1"/>
            <a:r>
              <a:rPr lang="de-CH" altLang="de-DE" dirty="0" smtClean="0"/>
              <a:t>Hirnstrukturen werden gebildet, im Guten wie im Problematischen</a:t>
            </a:r>
          </a:p>
          <a:p>
            <a:pPr eaLnBrk="1" hangingPunct="1"/>
            <a:r>
              <a:rPr lang="de-CH" altLang="de-DE" dirty="0" smtClean="0"/>
              <a:t>Ratio: da ist die Vernunft zu Hause (oder eben nicht) Umbau!!</a:t>
            </a:r>
          </a:p>
          <a:p>
            <a:pPr eaLnBrk="1" hangingPunct="1"/>
            <a:r>
              <a:rPr lang="de-CH" altLang="de-DE" dirty="0" smtClean="0"/>
              <a:t>Aufgabe der Eltern in dieser Zeit oft sehr unpopulär</a:t>
            </a:r>
          </a:p>
          <a:p>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39</a:t>
            </a:fld>
            <a:endParaRPr lang="de-DE"/>
          </a:p>
        </p:txBody>
      </p:sp>
    </p:spTree>
    <p:extLst>
      <p:ext uri="{BB962C8B-B14F-4D97-AF65-F5344CB8AC3E}">
        <p14:creationId xmlns:p14="http://schemas.microsoft.com/office/powerpoint/2010/main" val="3367944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Die </a:t>
            </a:r>
            <a:r>
              <a:rPr lang="de-CH" baseline="0" dirty="0" smtClean="0"/>
              <a:t>HBSC-Studie ist eine internationale Studie um Auftrag der WHO zur Gesundheit und Gesundheitsverhalten von Jugendlichen. In der Schweiz wird sie von Sucht Schweiz alle 4 Jahre durchgeführt. Die neusten Zahlen sind diesen Frühling rausgekommen und beruhen auf das Jahr 2022. Befragt wurden 11 – 15 Jährige. </a:t>
            </a:r>
          </a:p>
          <a:p>
            <a:endParaRPr lang="de-CH" baseline="0" dirty="0" smtClean="0"/>
          </a:p>
          <a:p>
            <a:endParaRPr lang="de-CH" baseline="0" dirty="0" smtClean="0"/>
          </a:p>
          <a:p>
            <a:r>
              <a:rPr lang="de-CH" dirty="0" smtClean="0"/>
              <a:t>Die internationale Studie </a:t>
            </a:r>
            <a:r>
              <a:rPr lang="de-CH" dirty="0" err="1" smtClean="0"/>
              <a:t>Health</a:t>
            </a:r>
            <a:r>
              <a:rPr lang="de-CH" dirty="0" smtClean="0"/>
              <a:t> </a:t>
            </a:r>
            <a:r>
              <a:rPr lang="de-CH" dirty="0" err="1" smtClean="0"/>
              <a:t>Behaviour</a:t>
            </a:r>
            <a:r>
              <a:rPr lang="de-CH" dirty="0" smtClean="0"/>
              <a:t> in School-</a:t>
            </a:r>
            <a:r>
              <a:rPr lang="de-CH" dirty="0" err="1" smtClean="0"/>
              <a:t>aged</a:t>
            </a:r>
            <a:r>
              <a:rPr lang="de-CH" dirty="0" smtClean="0"/>
              <a:t> </a:t>
            </a:r>
            <a:r>
              <a:rPr lang="de-CH" dirty="0" err="1" smtClean="0"/>
              <a:t>Children</a:t>
            </a:r>
            <a:r>
              <a:rPr lang="de-CH" dirty="0" smtClean="0"/>
              <a:t> (HBSC) wird alle vier Jahre unter der Schirmherrschaft der Weltgesundheitsorganisation (WHO-Europa) durchgeführt. Aktuell nehmen mehr als 50 Länder daran teil. Die HBSC-Studie ist eine national repräsentative </a:t>
            </a:r>
            <a:r>
              <a:rPr lang="de-CH" dirty="0" err="1" smtClean="0"/>
              <a:t>MonitoringStudie</a:t>
            </a:r>
            <a:r>
              <a:rPr lang="de-CH" dirty="0" smtClean="0"/>
              <a:t> zur Gesundheit und zum Gesundheitsverhalten von Jugendlichen. Auf der Grundlage einer Cluster-Stichprobe wurden 857 Klassen im 5. bis 9. Schuljahr (7. bis 11. Jahr </a:t>
            </a:r>
            <a:r>
              <a:rPr lang="de-CH" dirty="0" err="1" smtClean="0"/>
              <a:t>HarmoS</a:t>
            </a:r>
            <a:r>
              <a:rPr lang="de-CH" dirty="0" smtClean="0"/>
              <a:t>) zufällig ausgewählt, von welchen 636 an der Erhebung im Jahr 2022 teilnahmen (9'345 Schülerinnen und Schüler im Alter von 11 bis 15 Jahren). Dies entspricht einer Teilnahmequote von 74.2%. Die Studie basiert auf einem standardisierten Papierfragebogen, der zwischen März und Juni 2022 von den Schülerinnen und Schülern im Klassenverband ausgefüllt wurde. Die Teilnahme war freiwillig (mit passiver Zustimmung der Eltern) und die Antworten wurden streng vertraulich behandelt. Aus ethischen Gründen wurden die meisten Fragen - mit Ausnahme des Konsums von Alkohol, herkömmlichen Zigaretten und E-Zigaretten - nur den 14- und 15-Jährigen gestellt. Die Analysen nach Geschlecht/Geschlechtsidentität basieren auf der internationalen Frage 'Bist du ein Junge oder ein Mädchen?'. Daher kann nicht beurteilt werden, ob die Schülerinnen und Schüler die Frage in Bezug auf ihr bei der Geburt zugeteiltes Geschlecht oder auf ihre Geschlechtsidentität beantwortet haben. In der Schweiz wird die HBSC-Studie seit 1986 von Sucht Schweiz durchgeführt und vom Bundesamt für Gesundheit (BAG) und den meisten Kantonen finanziert. </a:t>
            </a:r>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4</a:t>
            </a:fld>
            <a:endParaRPr lang="de-DE"/>
          </a:p>
        </p:txBody>
      </p:sp>
    </p:spTree>
    <p:extLst>
      <p:ext uri="{BB962C8B-B14F-4D97-AF65-F5344CB8AC3E}">
        <p14:creationId xmlns:p14="http://schemas.microsoft.com/office/powerpoint/2010/main" val="24901473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40</a:t>
            </a:fld>
            <a:endParaRPr lang="de-DE"/>
          </a:p>
        </p:txBody>
      </p:sp>
    </p:spTree>
    <p:extLst>
      <p:ext uri="{BB962C8B-B14F-4D97-AF65-F5344CB8AC3E}">
        <p14:creationId xmlns:p14="http://schemas.microsoft.com/office/powerpoint/2010/main" val="28171812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41</a:t>
            </a:fld>
            <a:endParaRPr lang="de-DE"/>
          </a:p>
        </p:txBody>
      </p:sp>
    </p:spTree>
    <p:extLst>
      <p:ext uri="{BB962C8B-B14F-4D97-AF65-F5344CB8AC3E}">
        <p14:creationId xmlns:p14="http://schemas.microsoft.com/office/powerpoint/2010/main" val="30876232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42</a:t>
            </a:fld>
            <a:endParaRPr lang="de-DE"/>
          </a:p>
        </p:txBody>
      </p:sp>
    </p:spTree>
    <p:extLst>
      <p:ext uri="{BB962C8B-B14F-4D97-AF65-F5344CB8AC3E}">
        <p14:creationId xmlns:p14="http://schemas.microsoft.com/office/powerpoint/2010/main" val="7642837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43</a:t>
            </a:fld>
            <a:endParaRPr lang="de-DE"/>
          </a:p>
        </p:txBody>
      </p:sp>
    </p:spTree>
    <p:extLst>
      <p:ext uri="{BB962C8B-B14F-4D97-AF65-F5344CB8AC3E}">
        <p14:creationId xmlns:p14="http://schemas.microsoft.com/office/powerpoint/2010/main" val="42615195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44</a:t>
            </a:fld>
            <a:endParaRPr lang="de-DE"/>
          </a:p>
        </p:txBody>
      </p:sp>
    </p:spTree>
    <p:extLst>
      <p:ext uri="{BB962C8B-B14F-4D97-AF65-F5344CB8AC3E}">
        <p14:creationId xmlns:p14="http://schemas.microsoft.com/office/powerpoint/2010/main" val="26038298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45</a:t>
            </a:fld>
            <a:endParaRPr lang="de-DE"/>
          </a:p>
        </p:txBody>
      </p:sp>
    </p:spTree>
    <p:extLst>
      <p:ext uri="{BB962C8B-B14F-4D97-AF65-F5344CB8AC3E}">
        <p14:creationId xmlns:p14="http://schemas.microsoft.com/office/powerpoint/2010/main" val="13744124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46</a:t>
            </a:fld>
            <a:endParaRPr lang="de-DE"/>
          </a:p>
        </p:txBody>
      </p:sp>
    </p:spTree>
    <p:extLst>
      <p:ext uri="{BB962C8B-B14F-4D97-AF65-F5344CB8AC3E}">
        <p14:creationId xmlns:p14="http://schemas.microsoft.com/office/powerpoint/2010/main" val="208534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47</a:t>
            </a:fld>
            <a:endParaRPr lang="de-DE"/>
          </a:p>
        </p:txBody>
      </p:sp>
    </p:spTree>
    <p:extLst>
      <p:ext uri="{BB962C8B-B14F-4D97-AF65-F5344CB8AC3E}">
        <p14:creationId xmlns:p14="http://schemas.microsoft.com/office/powerpoint/2010/main" val="32308759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48</a:t>
            </a:fld>
            <a:endParaRPr lang="de-DE"/>
          </a:p>
        </p:txBody>
      </p:sp>
    </p:spTree>
    <p:extLst>
      <p:ext uri="{BB962C8B-B14F-4D97-AF65-F5344CB8AC3E}">
        <p14:creationId xmlns:p14="http://schemas.microsoft.com/office/powerpoint/2010/main" val="37389711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49</a:t>
            </a:fld>
            <a:endParaRPr lang="de-DE"/>
          </a:p>
        </p:txBody>
      </p:sp>
    </p:spTree>
    <p:extLst>
      <p:ext uri="{BB962C8B-B14F-4D97-AF65-F5344CB8AC3E}">
        <p14:creationId xmlns:p14="http://schemas.microsoft.com/office/powerpoint/2010/main" val="2230629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de-CH" baseline="0" dirty="0" smtClean="0"/>
              <a:t>36% also ein bisschen mehr als jede/r 3. der 15-jährigen hat im vergangenen Monat ein Tabak- oder Nikotinprodukt probiert. </a:t>
            </a:r>
          </a:p>
          <a:p>
            <a:endParaRPr lang="de-CH" baseline="0" dirty="0" smtClean="0"/>
          </a:p>
          <a:p>
            <a:endParaRPr lang="de-CH" baseline="0" dirty="0" smtClean="0"/>
          </a:p>
          <a:p>
            <a:r>
              <a:rPr lang="de-CH" baseline="0" dirty="0" smtClean="0"/>
              <a:t>Erfahrungen zeigen, dass der Konsum unabhängig von der Substanz bei 15-19 Jährigen noch weiterhin ansteigt.</a:t>
            </a:r>
          </a:p>
          <a:p>
            <a:endParaRPr lang="de-CH" baseline="0" dirty="0" smtClean="0"/>
          </a:p>
        </p:txBody>
      </p:sp>
      <p:sp>
        <p:nvSpPr>
          <p:cNvPr id="4" name="Foliennummernplatzhalter 3"/>
          <p:cNvSpPr>
            <a:spLocks noGrp="1"/>
          </p:cNvSpPr>
          <p:nvPr>
            <p:ph type="sldNum" sz="quarter" idx="10"/>
          </p:nvPr>
        </p:nvSpPr>
        <p:spPr/>
        <p:txBody>
          <a:bodyPr/>
          <a:lstStyle/>
          <a:p>
            <a:fld id="{95D77C4F-6B6C-BC4A-9255-6FF61EE28010}" type="slidenum">
              <a:rPr lang="de-DE" smtClean="0"/>
              <a:t>5</a:t>
            </a:fld>
            <a:endParaRPr lang="de-DE"/>
          </a:p>
        </p:txBody>
      </p:sp>
    </p:spTree>
    <p:extLst>
      <p:ext uri="{BB962C8B-B14F-4D97-AF65-F5344CB8AC3E}">
        <p14:creationId xmlns:p14="http://schemas.microsoft.com/office/powerpoint/2010/main" val="11650269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de-CH" altLang="de-DE" dirty="0" smtClean="0"/>
              <a:t>Mädchen: Motiv Gewichtsregulation wichtig! Negative </a:t>
            </a:r>
            <a:r>
              <a:rPr lang="de-CH" altLang="de-DE" dirty="0" err="1" smtClean="0"/>
              <a:t>Auswrikung</a:t>
            </a:r>
            <a:r>
              <a:rPr lang="de-CH" altLang="de-DE" dirty="0" smtClean="0"/>
              <a:t> „schlechte Haut“ relevant!</a:t>
            </a:r>
          </a:p>
          <a:p>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50</a:t>
            </a:fld>
            <a:endParaRPr lang="de-DE"/>
          </a:p>
        </p:txBody>
      </p:sp>
    </p:spTree>
    <p:extLst>
      <p:ext uri="{BB962C8B-B14F-4D97-AF65-F5344CB8AC3E}">
        <p14:creationId xmlns:p14="http://schemas.microsoft.com/office/powerpoint/2010/main" val="19853964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de-CH" altLang="de-DE" dirty="0" smtClean="0"/>
              <a:t>Mädchen: Motiv Gewichtsregulation wichtig! Negative </a:t>
            </a:r>
            <a:r>
              <a:rPr lang="de-CH" altLang="de-DE" dirty="0" err="1" smtClean="0"/>
              <a:t>Auswrikung</a:t>
            </a:r>
            <a:r>
              <a:rPr lang="de-CH" altLang="de-DE" dirty="0" smtClean="0"/>
              <a:t> „schlechte Haut“ relevant!</a:t>
            </a:r>
          </a:p>
          <a:p>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51</a:t>
            </a:fld>
            <a:endParaRPr lang="de-DE"/>
          </a:p>
        </p:txBody>
      </p:sp>
    </p:spTree>
    <p:extLst>
      <p:ext uri="{BB962C8B-B14F-4D97-AF65-F5344CB8AC3E}">
        <p14:creationId xmlns:p14="http://schemas.microsoft.com/office/powerpoint/2010/main" val="8809876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de-CH" altLang="de-DE" dirty="0" smtClean="0"/>
              <a:t>Mädchen: Motiv Gewichtsregulation wichtig! Negative </a:t>
            </a:r>
            <a:r>
              <a:rPr lang="de-CH" altLang="de-DE" dirty="0" err="1" smtClean="0"/>
              <a:t>Auswrikung</a:t>
            </a:r>
            <a:r>
              <a:rPr lang="de-CH" altLang="de-DE" dirty="0" smtClean="0"/>
              <a:t> „schlechte Haut“ relevant!</a:t>
            </a:r>
          </a:p>
          <a:p>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52</a:t>
            </a:fld>
            <a:endParaRPr lang="de-DE"/>
          </a:p>
        </p:txBody>
      </p:sp>
    </p:spTree>
    <p:extLst>
      <p:ext uri="{BB962C8B-B14F-4D97-AF65-F5344CB8AC3E}">
        <p14:creationId xmlns:p14="http://schemas.microsoft.com/office/powerpoint/2010/main" val="30539707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de-CH" altLang="de-DE" dirty="0" smtClean="0"/>
              <a:t>Mädchen: Motiv Gewichtsregulation wichtig! Negative </a:t>
            </a:r>
            <a:r>
              <a:rPr lang="de-CH" altLang="de-DE" dirty="0" err="1" smtClean="0"/>
              <a:t>Auswrikung</a:t>
            </a:r>
            <a:r>
              <a:rPr lang="de-CH" altLang="de-DE" dirty="0" smtClean="0"/>
              <a:t> „schlechte Haut“ relevant!</a:t>
            </a:r>
          </a:p>
          <a:p>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53</a:t>
            </a:fld>
            <a:endParaRPr lang="de-DE"/>
          </a:p>
        </p:txBody>
      </p:sp>
    </p:spTree>
    <p:extLst>
      <p:ext uri="{BB962C8B-B14F-4D97-AF65-F5344CB8AC3E}">
        <p14:creationId xmlns:p14="http://schemas.microsoft.com/office/powerpoint/2010/main" val="30228865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de-CH" altLang="de-DE" dirty="0" smtClean="0"/>
              <a:t>Mädchen: Motiv Gewichtsregulation wichtig! Negative </a:t>
            </a:r>
            <a:r>
              <a:rPr lang="de-CH" altLang="de-DE" dirty="0" err="1" smtClean="0"/>
              <a:t>Auswrikung</a:t>
            </a:r>
            <a:r>
              <a:rPr lang="de-CH" altLang="de-DE" dirty="0" smtClean="0"/>
              <a:t> „schlechte Haut“ relevant!</a:t>
            </a:r>
          </a:p>
          <a:p>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54</a:t>
            </a:fld>
            <a:endParaRPr lang="de-DE"/>
          </a:p>
        </p:txBody>
      </p:sp>
    </p:spTree>
    <p:extLst>
      <p:ext uri="{BB962C8B-B14F-4D97-AF65-F5344CB8AC3E}">
        <p14:creationId xmlns:p14="http://schemas.microsoft.com/office/powerpoint/2010/main" val="9154930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de-CH" altLang="de-DE" dirty="0" smtClean="0"/>
              <a:t>Mädchen: Motiv Gewichtsregulation wichtig! Negative </a:t>
            </a:r>
            <a:r>
              <a:rPr lang="de-CH" altLang="de-DE" dirty="0" err="1" smtClean="0"/>
              <a:t>Auswrikung</a:t>
            </a:r>
            <a:r>
              <a:rPr lang="de-CH" altLang="de-DE" dirty="0" smtClean="0"/>
              <a:t> „schlechte Haut“ relevant!</a:t>
            </a:r>
          </a:p>
          <a:p>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55</a:t>
            </a:fld>
            <a:endParaRPr lang="de-DE"/>
          </a:p>
        </p:txBody>
      </p:sp>
    </p:spTree>
    <p:extLst>
      <p:ext uri="{BB962C8B-B14F-4D97-AF65-F5344CB8AC3E}">
        <p14:creationId xmlns:p14="http://schemas.microsoft.com/office/powerpoint/2010/main" val="7435876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de-CH" altLang="de-DE" dirty="0" smtClean="0"/>
              <a:t>Mädchen: Motiv Gewichtsregulation wichtig! Negative </a:t>
            </a:r>
            <a:r>
              <a:rPr lang="de-CH" altLang="de-DE" dirty="0" err="1" smtClean="0"/>
              <a:t>Auswrikung</a:t>
            </a:r>
            <a:r>
              <a:rPr lang="de-CH" altLang="de-DE" dirty="0" smtClean="0"/>
              <a:t> „schlechte Haut“ relevant!</a:t>
            </a:r>
          </a:p>
          <a:p>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56</a:t>
            </a:fld>
            <a:endParaRPr lang="de-DE"/>
          </a:p>
        </p:txBody>
      </p:sp>
    </p:spTree>
    <p:extLst>
      <p:ext uri="{BB962C8B-B14F-4D97-AF65-F5344CB8AC3E}">
        <p14:creationId xmlns:p14="http://schemas.microsoft.com/office/powerpoint/2010/main" val="4500941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de-CH" altLang="de-DE" dirty="0" smtClean="0"/>
              <a:t>Mädchen: Motiv Gewichtsregulation wichtig! Negative </a:t>
            </a:r>
            <a:r>
              <a:rPr lang="de-CH" altLang="de-DE" dirty="0" err="1" smtClean="0"/>
              <a:t>Auswrikung</a:t>
            </a:r>
            <a:r>
              <a:rPr lang="de-CH" altLang="de-DE" dirty="0" smtClean="0"/>
              <a:t> „schlechte Haut“ relevant!</a:t>
            </a:r>
          </a:p>
          <a:p>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57</a:t>
            </a:fld>
            <a:endParaRPr lang="de-DE"/>
          </a:p>
        </p:txBody>
      </p:sp>
    </p:spTree>
    <p:extLst>
      <p:ext uri="{BB962C8B-B14F-4D97-AF65-F5344CB8AC3E}">
        <p14:creationId xmlns:p14="http://schemas.microsoft.com/office/powerpoint/2010/main" val="9137574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de-CH" altLang="de-DE" dirty="0" smtClean="0"/>
              <a:t>Mädchen: Motiv Gewichtsregulation wichtig! Negative </a:t>
            </a:r>
            <a:r>
              <a:rPr lang="de-CH" altLang="de-DE" dirty="0" err="1" smtClean="0"/>
              <a:t>Auswrikung</a:t>
            </a:r>
            <a:r>
              <a:rPr lang="de-CH" altLang="de-DE" dirty="0" smtClean="0"/>
              <a:t> „schlechte Haut“ relevant!</a:t>
            </a:r>
          </a:p>
          <a:p>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58</a:t>
            </a:fld>
            <a:endParaRPr lang="de-DE"/>
          </a:p>
        </p:txBody>
      </p:sp>
    </p:spTree>
    <p:extLst>
      <p:ext uri="{BB962C8B-B14F-4D97-AF65-F5344CB8AC3E}">
        <p14:creationId xmlns:p14="http://schemas.microsoft.com/office/powerpoint/2010/main" val="37811711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de-CH" altLang="de-DE" dirty="0" smtClean="0"/>
              <a:t>Mädchen: Motiv Gewichtsregulation wichtig! Negative </a:t>
            </a:r>
            <a:r>
              <a:rPr lang="de-CH" altLang="de-DE" dirty="0" err="1" smtClean="0"/>
              <a:t>Auswrikung</a:t>
            </a:r>
            <a:r>
              <a:rPr lang="de-CH" altLang="de-DE" dirty="0" smtClean="0"/>
              <a:t> „schlechte Haut“ relevant!</a:t>
            </a:r>
          </a:p>
          <a:p>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59</a:t>
            </a:fld>
            <a:endParaRPr lang="de-DE"/>
          </a:p>
        </p:txBody>
      </p:sp>
    </p:spTree>
    <p:extLst>
      <p:ext uri="{BB962C8B-B14F-4D97-AF65-F5344CB8AC3E}">
        <p14:creationId xmlns:p14="http://schemas.microsoft.com/office/powerpoint/2010/main" val="1531435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Bild Puff-Bars:</a:t>
            </a:r>
            <a:r>
              <a:rPr lang="de-CH" baseline="0" dirty="0" smtClean="0"/>
              <a:t> </a:t>
            </a:r>
            <a:r>
              <a:rPr lang="de-CH" dirty="0" smtClean="0"/>
              <a:t>Wer denkt</a:t>
            </a:r>
            <a:r>
              <a:rPr lang="de-CH" baseline="0" dirty="0" smtClean="0"/>
              <a:t> bei diesem Bild noch an rauchen? </a:t>
            </a:r>
            <a:r>
              <a:rPr lang="de-CH" baseline="0" dirty="0" smtClean="0">
                <a:sym typeface="Wingdings" panose="05000000000000000000" pitchFamily="2" charset="2"/>
              </a:rPr>
              <a:t> </a:t>
            </a:r>
            <a:r>
              <a:rPr lang="de-CH" baseline="0" dirty="0" err="1" smtClean="0"/>
              <a:t>Zitronnenwasser</a:t>
            </a:r>
            <a:r>
              <a:rPr lang="de-CH" baseline="0" dirty="0" smtClean="0"/>
              <a:t>, oder Vanilleeis können seit dem Zeitalter der E-</a:t>
            </a:r>
            <a:r>
              <a:rPr lang="de-CH" baseline="0" dirty="0" err="1" smtClean="0"/>
              <a:t>Zigis</a:t>
            </a:r>
            <a:r>
              <a:rPr lang="de-CH" baseline="0" dirty="0" smtClean="0"/>
              <a:t> auch geraucht besser gesagt gedampft oder in der Umgangssprache </a:t>
            </a:r>
            <a:r>
              <a:rPr lang="de-CH" baseline="0" dirty="0" err="1" smtClean="0"/>
              <a:t>gevapet</a:t>
            </a:r>
            <a:r>
              <a:rPr lang="de-CH" baseline="0" dirty="0" smtClean="0"/>
              <a:t>  werden.</a:t>
            </a:r>
            <a:r>
              <a:rPr lang="de-CH" baseline="0" dirty="0" smtClean="0">
                <a:sym typeface="Wingdings" panose="05000000000000000000" pitchFamily="2" charset="2"/>
              </a:rPr>
              <a:t> zahlen sinken von Rauchenden: Tabakindustrie muss neue Produkte finden, die speziell Jugendliche ansprechen. Denn diese brauchen Sie, um auch ihren Profit in Zukunft sichern zu können.</a:t>
            </a:r>
          </a:p>
          <a:p>
            <a:endParaRPr lang="de-CH" baseline="0" dirty="0" smtClean="0">
              <a:sym typeface="Wingdings" panose="05000000000000000000" pitchFamily="2" charset="2"/>
            </a:endParaRPr>
          </a:p>
          <a:p>
            <a:r>
              <a:rPr lang="de-CH" baseline="0" dirty="0" smtClean="0">
                <a:sym typeface="Wingdings" panose="05000000000000000000" pitchFamily="2" charset="2"/>
              </a:rPr>
              <a:t>Mit Erfolg wie die aktuellsten Zahlen zeigen. Auffallend ist vor allem die Verdopplung des Konsum bei den Mädchen. (Zahlen = Konsum in den letzten 30 Tagen)</a:t>
            </a:r>
          </a:p>
          <a:p>
            <a:endParaRPr lang="de-CH" baseline="0" dirty="0" smtClean="0">
              <a:sym typeface="Wingdings" panose="05000000000000000000" pitchFamily="2" charset="2"/>
            </a:endParaRPr>
          </a:p>
          <a:p>
            <a:r>
              <a:rPr lang="de-CH" b="1" dirty="0" smtClean="0"/>
              <a:t>15-Jährige E-</a:t>
            </a:r>
            <a:r>
              <a:rPr lang="de-CH" b="1" dirty="0" err="1" smtClean="0"/>
              <a:t>Zigis</a:t>
            </a:r>
            <a:r>
              <a:rPr lang="de-CH" b="1" dirty="0" smtClean="0"/>
              <a:t>:</a:t>
            </a:r>
          </a:p>
          <a:p>
            <a:endParaRPr lang="de-CH" dirty="0" smtClean="0"/>
          </a:p>
          <a:p>
            <a:r>
              <a:rPr lang="de-CH" dirty="0" smtClean="0"/>
              <a:t>Häufig: 7%</a:t>
            </a:r>
          </a:p>
          <a:p>
            <a:endParaRPr lang="de-CH" dirty="0" smtClean="0"/>
          </a:p>
          <a:p>
            <a:r>
              <a:rPr lang="de-CH" dirty="0" smtClean="0"/>
              <a:t>Täglich: 2%</a:t>
            </a:r>
          </a:p>
          <a:p>
            <a:endParaRPr lang="de-CH" baseline="0" dirty="0" smtClean="0">
              <a:sym typeface="Wingdings" panose="05000000000000000000" pitchFamily="2" charset="2"/>
            </a:endParaRPr>
          </a:p>
          <a:p>
            <a:endParaRPr lang="de-CH" baseline="0" dirty="0" smtClean="0">
              <a:sym typeface="Wingdings" panose="05000000000000000000" pitchFamily="2" charset="2"/>
            </a:endParaRPr>
          </a:p>
          <a:p>
            <a:r>
              <a:rPr lang="de-CH" baseline="0" dirty="0" smtClean="0">
                <a:sym typeface="Wingdings" panose="05000000000000000000" pitchFamily="2" charset="2"/>
              </a:rPr>
              <a:t>Ebenfalls im Trend sind </a:t>
            </a:r>
            <a:r>
              <a:rPr lang="de-CH" baseline="0" dirty="0" err="1" smtClean="0">
                <a:sym typeface="Wingdings" panose="05000000000000000000" pitchFamily="2" charset="2"/>
              </a:rPr>
              <a:t>Snuffs</a:t>
            </a:r>
            <a:r>
              <a:rPr lang="de-CH" baseline="0" dirty="0" smtClean="0">
                <a:sym typeface="Wingdings" panose="05000000000000000000" pitchFamily="2" charset="2"/>
              </a:rPr>
              <a:t> und </a:t>
            </a:r>
            <a:r>
              <a:rPr lang="de-CH" baseline="0" dirty="0" err="1" smtClean="0">
                <a:sym typeface="Wingdings" panose="05000000000000000000" pitchFamily="2" charset="2"/>
              </a:rPr>
              <a:t>Snus</a:t>
            </a:r>
            <a:r>
              <a:rPr lang="de-CH" baseline="0" dirty="0" smtClean="0">
                <a:sym typeface="Wingdings" panose="05000000000000000000" pitchFamily="2" charset="2"/>
              </a:rPr>
              <a:t>. Der Konsum von </a:t>
            </a:r>
            <a:r>
              <a:rPr lang="de-CH" baseline="0" dirty="0" err="1" smtClean="0">
                <a:sym typeface="Wingdings" panose="05000000000000000000" pitchFamily="2" charset="2"/>
              </a:rPr>
              <a:t>Snus</a:t>
            </a:r>
            <a:r>
              <a:rPr lang="de-CH" baseline="0" dirty="0" smtClean="0">
                <a:sym typeface="Wingdings" panose="05000000000000000000" pitchFamily="2" charset="2"/>
              </a:rPr>
              <a:t> hat sich bei 15-Jährigen bei den Jungs verdoppelt und bei den Mädchen  mehr als verdreifacht.</a:t>
            </a:r>
          </a:p>
          <a:p>
            <a:endParaRPr lang="de-CH" baseline="0" dirty="0" smtClean="0">
              <a:sym typeface="Wingdings" panose="05000000000000000000" pitchFamily="2" charset="2"/>
            </a:endParaRPr>
          </a:p>
          <a:p>
            <a:endParaRPr lang="de-CH" dirty="0" smtClean="0"/>
          </a:p>
          <a:p>
            <a:endParaRPr lang="de-CH" dirty="0" smtClean="0"/>
          </a:p>
          <a:p>
            <a:endParaRPr lang="de-CH" dirty="0" smtClean="0"/>
          </a:p>
          <a:p>
            <a:endParaRPr lang="de-CH" dirty="0" smtClean="0"/>
          </a:p>
          <a:p>
            <a:r>
              <a:rPr lang="de-CH" dirty="0" smtClean="0"/>
              <a:t>Auffallend</a:t>
            </a:r>
            <a:r>
              <a:rPr lang="de-CH" baseline="0" dirty="0" smtClean="0"/>
              <a:t> ist hier die starke Zunahme des Konsums von E-Zigaretten und </a:t>
            </a:r>
            <a:r>
              <a:rPr lang="de-CH" baseline="0" dirty="0" err="1" smtClean="0"/>
              <a:t>Snus</a:t>
            </a:r>
            <a:r>
              <a:rPr lang="de-CH" baseline="0" dirty="0" smtClean="0"/>
              <a:t>, wobei die Mädchen die Jungen in den vergangenen 4 Jahren aufgeholt haben.</a:t>
            </a:r>
          </a:p>
          <a:p>
            <a:endParaRPr lang="de-CH" baseline="0" dirty="0" smtClean="0"/>
          </a:p>
          <a:p>
            <a:r>
              <a:rPr lang="de-CH" baseline="0" dirty="0" smtClean="0"/>
              <a:t>Rund ¼ der 15-Jährigen haben im vergangen Monat eine E-</a:t>
            </a:r>
            <a:r>
              <a:rPr lang="de-CH" baseline="0" dirty="0" err="1" smtClean="0"/>
              <a:t>Zigi</a:t>
            </a:r>
            <a:r>
              <a:rPr lang="de-CH" baseline="0" dirty="0" smtClean="0"/>
              <a:t> </a:t>
            </a:r>
            <a:r>
              <a:rPr lang="de-CH" baseline="0" dirty="0" err="1" smtClean="0"/>
              <a:t>gevapet</a:t>
            </a:r>
            <a:r>
              <a:rPr lang="de-CH" baseline="0" dirty="0" smtClean="0"/>
              <a:t>. 7% tun dies häufig, also 10 Tage von 30, und 2% </a:t>
            </a:r>
            <a:r>
              <a:rPr lang="de-CH" baseline="0" dirty="0" err="1" smtClean="0"/>
              <a:t>vapen</a:t>
            </a:r>
            <a:r>
              <a:rPr lang="de-CH" baseline="0" dirty="0" smtClean="0"/>
              <a:t> täglich.</a:t>
            </a:r>
          </a:p>
          <a:p>
            <a:endParaRPr lang="de-CH" baseline="0" dirty="0" smtClean="0"/>
          </a:p>
          <a:p>
            <a:r>
              <a:rPr lang="de-CH" dirty="0" smtClean="0"/>
              <a:t>Weniger als 2% der 11-Jährigen, ca. 10% (J:10.7%; M:10.0%) der 13-Jährigen und ca. 25% der 15-Jährigen haben in den letzten 30 Tagen eine E-Zigarette benutzt. Ca. 7% der 15-Jährigen verzeichnen einen häufigen Gebrauch und ca. 2% einen täglichen. Bei den 15- Jährigen, die ≥ 1x in ihrem Leben eine E-Zigarette benutzt haben, ist aus Neugierde/um etwas Neues ausprobieren der Hauptgrund (92%). Für einige ist es eine Hilfe, um weniger zu rauchen (15%) oder es aufzugeben (11%). Zwischen 2018 und 2022 stieg bei den 15-Jährigen, vor allem bei den Mädchen, die Nutzung von E-Zigaretten, erhitzbaren Tabakerzeugnissen und </a:t>
            </a:r>
            <a:r>
              <a:rPr lang="de-CH" dirty="0" err="1" smtClean="0"/>
              <a:t>Snus</a:t>
            </a:r>
            <a:r>
              <a:rPr lang="de-CH" dirty="0" smtClean="0"/>
              <a:t> ≥ 1x in den letzten 30 Tagen an; ging bei der Wasserpfeife jedoch zurück. Auch der häufige Gebrauch von </a:t>
            </a:r>
            <a:r>
              <a:rPr lang="de-CH" dirty="0" err="1" smtClean="0"/>
              <a:t>EZigaretten</a:t>
            </a:r>
            <a:r>
              <a:rPr lang="de-CH" dirty="0" smtClean="0"/>
              <a:t> hat, vor allem bei den Mädchen, stark zugenommen.</a:t>
            </a:r>
          </a:p>
          <a:p>
            <a:endParaRPr lang="de-CH" dirty="0" smtClean="0"/>
          </a:p>
          <a:p>
            <a:r>
              <a:rPr lang="de-CH" dirty="0" smtClean="0"/>
              <a:t>Bild Puff-Bars:</a:t>
            </a:r>
            <a:r>
              <a:rPr lang="de-CH" baseline="0" dirty="0" smtClean="0"/>
              <a:t> </a:t>
            </a:r>
            <a:r>
              <a:rPr lang="de-CH" dirty="0" smtClean="0"/>
              <a:t>Wer denkt</a:t>
            </a:r>
            <a:r>
              <a:rPr lang="de-CH" baseline="0" dirty="0" smtClean="0"/>
              <a:t> bei diesem Bild noch an rauchen? </a:t>
            </a:r>
            <a:r>
              <a:rPr lang="de-CH" baseline="0" dirty="0" err="1" smtClean="0"/>
              <a:t>Zitronnenwasser</a:t>
            </a:r>
            <a:r>
              <a:rPr lang="de-CH" baseline="0" dirty="0" smtClean="0"/>
              <a:t>, oder Vanilleeis können seit dem Zeitalter der E-</a:t>
            </a:r>
            <a:r>
              <a:rPr lang="de-CH" baseline="0" dirty="0" err="1" smtClean="0"/>
              <a:t>Zigis</a:t>
            </a:r>
            <a:r>
              <a:rPr lang="de-CH" baseline="0" dirty="0" smtClean="0"/>
              <a:t> auch geraucht besser gesagt gedampft oder in der Umgangssprache </a:t>
            </a:r>
            <a:r>
              <a:rPr lang="de-CH" baseline="0" dirty="0" err="1" smtClean="0"/>
              <a:t>gevapet</a:t>
            </a:r>
            <a:r>
              <a:rPr lang="de-CH" baseline="0" dirty="0" smtClean="0"/>
              <a:t>  werden.</a:t>
            </a:r>
            <a:r>
              <a:rPr lang="de-CH" baseline="0" dirty="0" smtClean="0">
                <a:sym typeface="Wingdings" panose="05000000000000000000" pitchFamily="2" charset="2"/>
              </a:rPr>
              <a:t> zahlen sinken von Rauchenden: Tabakindustrie muss neue Produkte finden, die speziell Jugendliche ansprechen. Denn diese brauchen Sie, um auch ihren Profit in Zukunft sichern zu können.</a:t>
            </a:r>
          </a:p>
          <a:p>
            <a:endParaRPr lang="de-CH" baseline="0" dirty="0" smtClean="0">
              <a:sym typeface="Wingdings" panose="05000000000000000000" pitchFamily="2" charset="2"/>
            </a:endParaRPr>
          </a:p>
          <a:p>
            <a:r>
              <a:rPr lang="de-CH" baseline="0" dirty="0" smtClean="0">
                <a:sym typeface="Wingdings" panose="05000000000000000000" pitchFamily="2" charset="2"/>
              </a:rPr>
              <a:t>Verkauf von E-</a:t>
            </a:r>
            <a:r>
              <a:rPr lang="de-CH" baseline="0" dirty="0" err="1" smtClean="0">
                <a:sym typeface="Wingdings" panose="05000000000000000000" pitchFamily="2" charset="2"/>
              </a:rPr>
              <a:t>Zigis</a:t>
            </a:r>
            <a:r>
              <a:rPr lang="de-CH" baseline="0" dirty="0" smtClean="0">
                <a:sym typeface="Wingdings" panose="05000000000000000000" pitchFamily="2" charset="2"/>
              </a:rPr>
              <a:t> ist aktuell nicht reguliert. Nur einige Kantone haben Altersvorschriften. Dies Produkte können aber auch alle ganz einfach über </a:t>
            </a:r>
            <a:r>
              <a:rPr lang="de-CH" baseline="0" dirty="0" err="1" smtClean="0">
                <a:sym typeface="Wingdings" panose="05000000000000000000" pitchFamily="2" charset="2"/>
              </a:rPr>
              <a:t>s’Internet</a:t>
            </a:r>
            <a:r>
              <a:rPr lang="de-CH" baseline="0" dirty="0" smtClean="0">
                <a:sym typeface="Wingdings" panose="05000000000000000000" pitchFamily="2" charset="2"/>
              </a:rPr>
              <a:t> bestellt werden.</a:t>
            </a:r>
          </a:p>
          <a:p>
            <a:endParaRPr lang="de-CH" baseline="0" dirty="0" smtClean="0">
              <a:sym typeface="Wingdings" panose="05000000000000000000" pitchFamily="2" charset="2"/>
            </a:endParaRPr>
          </a:p>
          <a:p>
            <a:r>
              <a:rPr lang="de-CH" baseline="0" dirty="0" smtClean="0">
                <a:sym typeface="Wingdings" panose="05000000000000000000" pitchFamily="2" charset="2"/>
              </a:rPr>
              <a:t>Zu Tabakprodukten zählen nicht nur die herkömmlichen Zigaretten, sondern auch: </a:t>
            </a:r>
          </a:p>
          <a:p>
            <a:pPr marL="171450" indent="-171450">
              <a:buFontTx/>
              <a:buChar char="-"/>
            </a:pPr>
            <a:r>
              <a:rPr lang="de-CH" baseline="0" dirty="0" smtClean="0">
                <a:sym typeface="Wingdings" panose="05000000000000000000" pitchFamily="2" charset="2"/>
              </a:rPr>
              <a:t>E-Zigaretten</a:t>
            </a:r>
          </a:p>
          <a:p>
            <a:pPr marL="171450" indent="-171450">
              <a:buFontTx/>
              <a:buChar char="-"/>
            </a:pPr>
            <a:r>
              <a:rPr lang="de-CH" baseline="0" dirty="0" smtClean="0">
                <a:sym typeface="Wingdings" panose="05000000000000000000" pitchFamily="2" charset="2"/>
              </a:rPr>
              <a:t>Puff Bar (Einweg-</a:t>
            </a:r>
            <a:r>
              <a:rPr lang="de-CH" baseline="0" dirty="0" err="1" smtClean="0">
                <a:sym typeface="Wingdings" panose="05000000000000000000" pitchFamily="2" charset="2"/>
              </a:rPr>
              <a:t>Zigis</a:t>
            </a:r>
            <a:r>
              <a:rPr lang="de-CH" baseline="0" dirty="0" smtClean="0">
                <a:sym typeface="Wingdings" panose="05000000000000000000" pitchFamily="2" charset="2"/>
              </a:rPr>
              <a:t>)</a:t>
            </a:r>
          </a:p>
          <a:p>
            <a:endParaRPr lang="de-CH" dirty="0" smtClean="0"/>
          </a:p>
          <a:p>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6</a:t>
            </a:fld>
            <a:endParaRPr lang="de-DE"/>
          </a:p>
        </p:txBody>
      </p:sp>
    </p:spTree>
    <p:extLst>
      <p:ext uri="{BB962C8B-B14F-4D97-AF65-F5344CB8AC3E}">
        <p14:creationId xmlns:p14="http://schemas.microsoft.com/office/powerpoint/2010/main" val="20021691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de-CH" altLang="de-DE" dirty="0" smtClean="0"/>
              <a:t>Mädchen: Motiv Gewichtsregulation wichtig! Negative </a:t>
            </a:r>
            <a:r>
              <a:rPr lang="de-CH" altLang="de-DE" dirty="0" err="1" smtClean="0"/>
              <a:t>Auswrikung</a:t>
            </a:r>
            <a:r>
              <a:rPr lang="de-CH" altLang="de-DE" dirty="0" smtClean="0"/>
              <a:t> „schlechte Haut“ relevant!</a:t>
            </a:r>
          </a:p>
          <a:p>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60</a:t>
            </a:fld>
            <a:endParaRPr lang="de-DE"/>
          </a:p>
        </p:txBody>
      </p:sp>
    </p:spTree>
    <p:extLst>
      <p:ext uri="{BB962C8B-B14F-4D97-AF65-F5344CB8AC3E}">
        <p14:creationId xmlns:p14="http://schemas.microsoft.com/office/powerpoint/2010/main" val="694091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Auf dieser Grafik ist gut ersichtlich, dass der Konsum innerhalb</a:t>
            </a:r>
            <a:r>
              <a:rPr lang="de-CH" baseline="0" dirty="0" smtClean="0"/>
              <a:t> der vergangen 30 Tagen von herkömmlichen Zigaretten im Jahr 2010 – 2014 stark gesunken ist. Dieser hat sich in den letzten 4 Jahren bei den  13-jährigen aber wieder verdoppelte. Auch die 15-jährigen Mädchen konsumieren mehr als vor 4 Jahren, während der Konsum bei den Jungen weiter leicht sinkt.</a:t>
            </a:r>
          </a:p>
          <a:p>
            <a:endParaRPr lang="de-CH" baseline="0" dirty="0" smtClean="0"/>
          </a:p>
          <a:p>
            <a:r>
              <a:rPr lang="de-CH" baseline="0" dirty="0" smtClean="0"/>
              <a:t>Häufig rauchen 6% der 15-Jährigen und täglich 3%.</a:t>
            </a:r>
          </a:p>
          <a:p>
            <a:endParaRPr lang="de-CH" baseline="0" dirty="0" smtClean="0"/>
          </a:p>
          <a:p>
            <a:r>
              <a:rPr lang="de-CH" baseline="0" dirty="0" smtClean="0"/>
              <a:t>Knick von 2010 zu 2014 möglicherweise mit Rauchverbot in Innenräumen, dass 2010 in Kraft getreten ist.</a:t>
            </a:r>
            <a:endParaRPr lang="de-CH" dirty="0" smtClean="0"/>
          </a:p>
          <a:p>
            <a:endParaRPr lang="de-CH" dirty="0" smtClean="0"/>
          </a:p>
          <a:p>
            <a:r>
              <a:rPr lang="de-CH" dirty="0" smtClean="0"/>
              <a:t>Im Jahr 2022 haben weniger als 2% der 11-Jährigen, ca. 6% der 13-Jährigen und ca. 16% der 15-Jährigen in den letzten 30 Tagen herkömmliche Zigaretten konsumiert. Die 30-Tage-Prävalenz ist bei den 15-Jährigen zwischen 2018 und 2022 stabil geblieben, während sie sich bei den 13-Jährigen fast verdoppelt hat. Ca. 6% der 15-Jährigen konsumieren häufig (≥ 10 Tage in den letzten 30 Tagen) und ca. 3% konsumieren täglich herkömmliche Zigaretten. </a:t>
            </a:r>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7</a:t>
            </a:fld>
            <a:endParaRPr lang="de-DE"/>
          </a:p>
        </p:txBody>
      </p:sp>
    </p:spTree>
    <p:extLst>
      <p:ext uri="{BB962C8B-B14F-4D97-AF65-F5344CB8AC3E}">
        <p14:creationId xmlns:p14="http://schemas.microsoft.com/office/powerpoint/2010/main" val="4132710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Auffallend</a:t>
            </a:r>
            <a:r>
              <a:rPr lang="de-CH" baseline="0" dirty="0" smtClean="0"/>
              <a:t> ist hier die starke Zunahme des Konsums von E-Zigaretten und </a:t>
            </a:r>
            <a:r>
              <a:rPr lang="de-CH" baseline="0" dirty="0" err="1" smtClean="0"/>
              <a:t>Snus</a:t>
            </a:r>
            <a:r>
              <a:rPr lang="de-CH" baseline="0" dirty="0" smtClean="0"/>
              <a:t>, wobei die Mädchen die Jungen in den vergangenen 4 Jahren aufgeholt haben.</a:t>
            </a:r>
          </a:p>
          <a:p>
            <a:endParaRPr lang="de-CH" baseline="0" dirty="0" smtClean="0"/>
          </a:p>
          <a:p>
            <a:r>
              <a:rPr lang="de-CH" baseline="0" dirty="0" smtClean="0"/>
              <a:t>Rund ¼ der 15-Jährigen haben im vergangen Monat eine E-</a:t>
            </a:r>
            <a:r>
              <a:rPr lang="de-CH" baseline="0" dirty="0" err="1" smtClean="0"/>
              <a:t>Zigi</a:t>
            </a:r>
            <a:r>
              <a:rPr lang="de-CH" baseline="0" dirty="0" smtClean="0"/>
              <a:t> </a:t>
            </a:r>
            <a:r>
              <a:rPr lang="de-CH" baseline="0" dirty="0" err="1" smtClean="0"/>
              <a:t>gevapet</a:t>
            </a:r>
            <a:r>
              <a:rPr lang="de-CH" baseline="0" dirty="0" smtClean="0"/>
              <a:t>. 7% tun dies häufig, also 10 Tage von 30, und 2% </a:t>
            </a:r>
            <a:r>
              <a:rPr lang="de-CH" baseline="0" dirty="0" err="1" smtClean="0"/>
              <a:t>vapen</a:t>
            </a:r>
            <a:r>
              <a:rPr lang="de-CH" baseline="0" dirty="0" smtClean="0"/>
              <a:t> täglich.</a:t>
            </a:r>
          </a:p>
          <a:p>
            <a:endParaRPr lang="de-CH" baseline="0" dirty="0" smtClean="0"/>
          </a:p>
          <a:p>
            <a:r>
              <a:rPr lang="de-CH" dirty="0" smtClean="0"/>
              <a:t>Weniger als 2% der 11-Jährigen, ca. 10% (J:10.7%; M:10.0%) der 13-Jährigen und ca. 25% der 15-Jährigen haben in den letzten 30 Tagen eine E-Zigarette benutzt. Ca. 7% der 15-Jährigen verzeichnen einen häufigen Gebrauch und ca. 2% einen täglichen. Bei den 15- Jährigen, die ≥ 1x in ihrem Leben eine E-Zigarette benutzt haben, ist aus Neugierde/um etwas Neues ausprobieren der Hauptgrund (92%). Für einige ist es eine Hilfe, um weniger zu rauchen (15%) oder es aufzugeben (11%). Zwischen 2018 und 2022 stieg bei den 15-Jährigen, vor allem bei den Mädchen, die Nutzung von E-Zigaretten, erhitzbaren Tabakerzeugnissen und </a:t>
            </a:r>
            <a:r>
              <a:rPr lang="de-CH" dirty="0" err="1" smtClean="0"/>
              <a:t>Snus</a:t>
            </a:r>
            <a:r>
              <a:rPr lang="de-CH" dirty="0" smtClean="0"/>
              <a:t> ≥ 1x in den letzten 30 Tagen an; ging bei der Wasserpfeife jedoch zurück. Auch der häufige Gebrauch von </a:t>
            </a:r>
            <a:r>
              <a:rPr lang="de-CH" dirty="0" err="1" smtClean="0"/>
              <a:t>EZigaretten</a:t>
            </a:r>
            <a:r>
              <a:rPr lang="de-CH" dirty="0" smtClean="0"/>
              <a:t> hat, vor allem bei den Mädchen, stark zugenommen.</a:t>
            </a:r>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8</a:t>
            </a:fld>
            <a:endParaRPr lang="de-DE"/>
          </a:p>
        </p:txBody>
      </p:sp>
    </p:spTree>
    <p:extLst>
      <p:ext uri="{BB962C8B-B14F-4D97-AF65-F5344CB8AC3E}">
        <p14:creationId xmlns:p14="http://schemas.microsoft.com/office/powerpoint/2010/main" val="224098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Vor</a:t>
            </a:r>
            <a:r>
              <a:rPr lang="de-CH" baseline="0" dirty="0" smtClean="0"/>
              <a:t> gut einem Jahr haben wir über, dass neue Tabakproduktegesetz abgestimmt. Dieses soll Werbung für Tabakprodukte an öffentlichen Schauplätzen verbieten. Mittlerweile haben für neuartige Produkte aber längst schon weitere Werbeformen den Markt erobert. </a:t>
            </a:r>
          </a:p>
          <a:p>
            <a:endParaRPr lang="de-CH" baseline="0" dirty="0" smtClean="0"/>
          </a:p>
          <a:p>
            <a:pPr marL="171450" indent="-171450">
              <a:buFontTx/>
              <a:buChar char="-"/>
            </a:pPr>
            <a:r>
              <a:rPr lang="de-CH" baseline="0" dirty="0" smtClean="0"/>
              <a:t>Puff Bars werden meist von konsumierenden Jugendlichen oder jungen Erwachsenen selbst beworben.  Auf  </a:t>
            </a:r>
            <a:r>
              <a:rPr lang="de-CH" baseline="0" dirty="0" err="1" smtClean="0"/>
              <a:t>Social</a:t>
            </a:r>
            <a:r>
              <a:rPr lang="de-CH" baseline="0" dirty="0" smtClean="0"/>
              <a:t> Media kursieren sogenannte </a:t>
            </a:r>
            <a:r>
              <a:rPr lang="de-CH" baseline="0" dirty="0" err="1" smtClean="0"/>
              <a:t>Challenges</a:t>
            </a:r>
            <a:r>
              <a:rPr lang="de-CH" baseline="0" dirty="0" smtClean="0"/>
              <a:t>/Trends bei denen sich Kinder oder Jugendliche dabei filmen, wie sie möglichst viele Züge inhalieren bevor sie ohnmächtig werden.</a:t>
            </a:r>
          </a:p>
          <a:p>
            <a:pPr marL="171450" indent="-171450">
              <a:buFontTx/>
              <a:buChar char="-"/>
            </a:pPr>
            <a:endParaRPr lang="de-CH" baseline="0" dirty="0" smtClean="0"/>
          </a:p>
          <a:p>
            <a:pPr marL="171450" indent="-171450">
              <a:buFontTx/>
              <a:buChar char="-"/>
            </a:pPr>
            <a:r>
              <a:rPr lang="de-CH" baseline="0" dirty="0" smtClean="0"/>
              <a:t>Nicht nur Nikotin-</a:t>
            </a:r>
            <a:r>
              <a:rPr lang="de-CH" baseline="0" dirty="0" err="1" smtClean="0"/>
              <a:t>Kosnum</a:t>
            </a:r>
            <a:r>
              <a:rPr lang="de-CH" baseline="0" dirty="0" smtClean="0"/>
              <a:t> wird auf </a:t>
            </a:r>
            <a:r>
              <a:rPr lang="de-CH" baseline="0" dirty="0" err="1" smtClean="0"/>
              <a:t>Social</a:t>
            </a:r>
            <a:r>
              <a:rPr lang="de-CH" baseline="0" dirty="0" smtClean="0"/>
              <a:t> Media öffentlich gezeigt, sondern auch der Konsum von anderen teilweise auch illegalen Substanzen. </a:t>
            </a:r>
          </a:p>
          <a:p>
            <a:pPr marL="171450" indent="-171450">
              <a:buFontTx/>
              <a:buChar char="-"/>
            </a:pPr>
            <a:endParaRPr lang="de-CH" dirty="0"/>
          </a:p>
        </p:txBody>
      </p:sp>
      <p:sp>
        <p:nvSpPr>
          <p:cNvPr id="4" name="Foliennummernplatzhalter 3"/>
          <p:cNvSpPr>
            <a:spLocks noGrp="1"/>
          </p:cNvSpPr>
          <p:nvPr>
            <p:ph type="sldNum" sz="quarter" idx="10"/>
          </p:nvPr>
        </p:nvSpPr>
        <p:spPr/>
        <p:txBody>
          <a:bodyPr/>
          <a:lstStyle/>
          <a:p>
            <a:fld id="{95D77C4F-6B6C-BC4A-9255-6FF61EE28010}" type="slidenum">
              <a:rPr lang="de-DE" smtClean="0"/>
              <a:t>9</a:t>
            </a:fld>
            <a:endParaRPr lang="de-DE"/>
          </a:p>
        </p:txBody>
      </p:sp>
    </p:spTree>
    <p:extLst>
      <p:ext uri="{BB962C8B-B14F-4D97-AF65-F5344CB8AC3E}">
        <p14:creationId xmlns:p14="http://schemas.microsoft.com/office/powerpoint/2010/main" val="2361964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733AA5-BCA0-E44D-9655-9F1D360A0A5C}"/>
              </a:ext>
            </a:extLst>
          </p:cNvPr>
          <p:cNvSpPr>
            <a:spLocks noGrp="1"/>
          </p:cNvSpPr>
          <p:nvPr>
            <p:ph type="ctrTitle"/>
          </p:nvPr>
        </p:nvSpPr>
        <p:spPr>
          <a:xfrm>
            <a:off x="470916" y="2558289"/>
            <a:ext cx="6858000" cy="1308878"/>
          </a:xfrm>
          <a:prstGeom prst="rect">
            <a:avLst/>
          </a:prstGeom>
        </p:spPr>
        <p:txBody>
          <a:bodyPr anchor="b">
            <a:normAutofit/>
          </a:bodyPr>
          <a:lstStyle>
            <a:lvl1pPr algn="l">
              <a:lnSpc>
                <a:spcPct val="100000"/>
              </a:lnSpc>
              <a:defRPr sz="3600" b="1" i="0">
                <a:latin typeface="Arial" panose="020B0604020202020204" pitchFamily="34" charset="0"/>
                <a:cs typeface="Arial" panose="020B0604020202020204" pitchFamily="34" charset="0"/>
              </a:defRPr>
            </a:lvl1pPr>
          </a:lstStyle>
          <a:p>
            <a:r>
              <a:rPr lang="de-DE" smtClean="0"/>
              <a:t>Titelmasterformat durch Klicken bearbeiten</a:t>
            </a:r>
            <a:endParaRPr lang="de-DE" dirty="0"/>
          </a:p>
        </p:txBody>
      </p:sp>
      <p:sp>
        <p:nvSpPr>
          <p:cNvPr id="3" name="Untertitel 2">
            <a:extLst>
              <a:ext uri="{FF2B5EF4-FFF2-40B4-BE49-F238E27FC236}">
                <a16:creationId xmlns:a16="http://schemas.microsoft.com/office/drawing/2014/main" id="{35395AEA-44B1-014F-A920-F2092FECD7EC}"/>
              </a:ext>
            </a:extLst>
          </p:cNvPr>
          <p:cNvSpPr>
            <a:spLocks noGrp="1"/>
          </p:cNvSpPr>
          <p:nvPr>
            <p:ph type="subTitle" idx="1"/>
          </p:nvPr>
        </p:nvSpPr>
        <p:spPr>
          <a:xfrm>
            <a:off x="470916" y="3936224"/>
            <a:ext cx="6858000" cy="645176"/>
          </a:xfrm>
          <a:prstGeom prst="rect">
            <a:avLst/>
          </a:prstGeom>
        </p:spPr>
        <p:txBody>
          <a:bodyPr>
            <a:normAutofit/>
          </a:bodyPr>
          <a:lstStyle>
            <a:lvl1pPr marL="0" indent="0" algn="l">
              <a:lnSpc>
                <a:spcPct val="100000"/>
              </a:lnSpc>
              <a:buNone/>
              <a:defRPr sz="2100"/>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de-DE" smtClean="0"/>
              <a:t>Formatvorlage des Untertitelmasters durch Klicken bearbeiten</a:t>
            </a:r>
            <a:endParaRPr lang="de-DE" dirty="0"/>
          </a:p>
        </p:txBody>
      </p:sp>
    </p:spTree>
    <p:extLst>
      <p:ext uri="{BB962C8B-B14F-4D97-AF65-F5344CB8AC3E}">
        <p14:creationId xmlns:p14="http://schemas.microsoft.com/office/powerpoint/2010/main" val="4261409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332F0C-2CE8-A644-9E26-A371B45702C4}"/>
              </a:ext>
            </a:extLst>
          </p:cNvPr>
          <p:cNvSpPr>
            <a:spLocks noGrp="1"/>
          </p:cNvSpPr>
          <p:nvPr>
            <p:ph type="title"/>
          </p:nvPr>
        </p:nvSpPr>
        <p:spPr>
          <a:xfrm>
            <a:off x="474980" y="273846"/>
            <a:ext cx="5859453" cy="994172"/>
          </a:xfrm>
          <a:prstGeom prst="rect">
            <a:avLst/>
          </a:prstGeom>
        </p:spPr>
        <p:txBody>
          <a:bodyPr>
            <a:normAutofit/>
          </a:bodyPr>
          <a:lstStyle>
            <a:lvl1pPr>
              <a:lnSpc>
                <a:spcPct val="110000"/>
              </a:lnSpc>
              <a:defRPr sz="3000" b="1" i="0">
                <a:latin typeface="Arial" panose="020B0604020202020204" pitchFamily="34" charset="0"/>
                <a:cs typeface="Arial" panose="020B0604020202020204" pitchFamily="34" charset="0"/>
              </a:defRPr>
            </a:lvl1pPr>
          </a:lstStyle>
          <a:p>
            <a:r>
              <a:rPr lang="de-DE" dirty="0"/>
              <a:t>Mastertitelformat bearbeiten</a:t>
            </a:r>
          </a:p>
        </p:txBody>
      </p:sp>
      <p:sp>
        <p:nvSpPr>
          <p:cNvPr id="3" name="Inhaltsplatzhalter 2">
            <a:extLst>
              <a:ext uri="{FF2B5EF4-FFF2-40B4-BE49-F238E27FC236}">
                <a16:creationId xmlns:a16="http://schemas.microsoft.com/office/drawing/2014/main" id="{B83C0F3B-D233-4549-A7CC-978D5C656C30}"/>
              </a:ext>
            </a:extLst>
          </p:cNvPr>
          <p:cNvSpPr>
            <a:spLocks noGrp="1"/>
          </p:cNvSpPr>
          <p:nvPr>
            <p:ph idx="1"/>
          </p:nvPr>
        </p:nvSpPr>
        <p:spPr>
          <a:xfrm>
            <a:off x="474980" y="1369219"/>
            <a:ext cx="8198103" cy="3196800"/>
          </a:xfrm>
          <a:prstGeom prst="rect">
            <a:avLst/>
          </a:prstGeom>
        </p:spPr>
        <p:txBody>
          <a:bodyPr>
            <a:noAutofit/>
          </a:bodyPr>
          <a:lstStyle>
            <a:lvl1pPr>
              <a:lnSpc>
                <a:spcPct val="100000"/>
              </a:lnSpc>
              <a:spcBef>
                <a:spcPts val="600"/>
              </a:spcBef>
              <a:defRPr baseline="0"/>
            </a:lvl1pPr>
            <a:lvl2pPr marL="600045" indent="-257162">
              <a:buFont typeface="Arial" panose="020B0604020202020204" pitchFamily="34" charset="0"/>
              <a:buChar char="•"/>
              <a:defRPr/>
            </a:lvl2pPr>
          </a:lstStyle>
          <a:p>
            <a:pPr lvl="0"/>
            <a:r>
              <a:rPr lang="de-DE" dirty="0"/>
              <a:t>Mastertextformat bearbeiten</a:t>
            </a:r>
          </a:p>
        </p:txBody>
      </p:sp>
      <p:sp>
        <p:nvSpPr>
          <p:cNvPr id="4" name="Datumsplatzhalter 3">
            <a:extLst>
              <a:ext uri="{FF2B5EF4-FFF2-40B4-BE49-F238E27FC236}">
                <a16:creationId xmlns:a16="http://schemas.microsoft.com/office/drawing/2014/main" id="{172CD779-F9BE-EA4B-94A1-C6C1948AC30F}"/>
              </a:ext>
            </a:extLst>
          </p:cNvPr>
          <p:cNvSpPr>
            <a:spLocks noGrp="1"/>
          </p:cNvSpPr>
          <p:nvPr>
            <p:ph type="dt" sz="half" idx="10"/>
          </p:nvPr>
        </p:nvSpPr>
        <p:spPr/>
        <p:txBody>
          <a:bodyPr/>
          <a:lstStyle/>
          <a:p>
            <a:fld id="{F14E2970-BD18-41B0-B55E-64DA44DE1542}" type="datetime4">
              <a:rPr lang="de-CH" smtClean="0"/>
              <a:t>11. Mai 2023</a:t>
            </a:fld>
            <a:endParaRPr lang="de-DE" dirty="0"/>
          </a:p>
        </p:txBody>
      </p:sp>
      <p:sp>
        <p:nvSpPr>
          <p:cNvPr id="5" name="Fußzeilenplatzhalter 4">
            <a:extLst>
              <a:ext uri="{FF2B5EF4-FFF2-40B4-BE49-F238E27FC236}">
                <a16:creationId xmlns:a16="http://schemas.microsoft.com/office/drawing/2014/main" id="{7FE8DE60-9C6E-B84D-8B53-13D26C97E10C}"/>
              </a:ext>
            </a:extLst>
          </p:cNvPr>
          <p:cNvSpPr>
            <a:spLocks noGrp="1"/>
          </p:cNvSpPr>
          <p:nvPr>
            <p:ph type="ftr" sz="quarter" idx="11"/>
          </p:nvPr>
        </p:nvSpPr>
        <p:spPr/>
        <p:txBody>
          <a:bodyPr/>
          <a:lstStyle>
            <a:lvl1pPr>
              <a:defRPr baseline="0">
                <a:latin typeface="Arial" panose="020B0604020202020204" pitchFamily="34" charset="0"/>
              </a:defRPr>
            </a:lvl1pPr>
          </a:lstStyle>
          <a:p>
            <a:r>
              <a:rPr lang="de-DE" smtClean="0"/>
              <a:t>Prävention und Frühintervention</a:t>
            </a:r>
            <a:endParaRPr lang="de-DE" dirty="0"/>
          </a:p>
        </p:txBody>
      </p:sp>
      <p:sp>
        <p:nvSpPr>
          <p:cNvPr id="6" name="Foliennummernplatzhalter 5">
            <a:extLst>
              <a:ext uri="{FF2B5EF4-FFF2-40B4-BE49-F238E27FC236}">
                <a16:creationId xmlns:a16="http://schemas.microsoft.com/office/drawing/2014/main" id="{458B8692-4F30-6841-94D4-0AE4DC85C0B7}"/>
              </a:ext>
            </a:extLst>
          </p:cNvPr>
          <p:cNvSpPr>
            <a:spLocks noGrp="1"/>
          </p:cNvSpPr>
          <p:nvPr>
            <p:ph type="sldNum" sz="quarter" idx="12"/>
          </p:nvPr>
        </p:nvSpPr>
        <p:spPr/>
        <p:txBody>
          <a:bodyPr/>
          <a:lstStyle>
            <a:lvl1pPr>
              <a:defRPr baseline="0">
                <a:latin typeface="Arial" panose="020B0604020202020204" pitchFamily="34" charset="0"/>
              </a:defRPr>
            </a:lvl1pPr>
          </a:lstStyle>
          <a:p>
            <a:fld id="{9941A0B6-A7DD-2546-A836-2371DA6E6AEF}" type="slidenum">
              <a:rPr lang="de-DE" smtClean="0"/>
              <a:pPr/>
              <a:t>‹Nr.›</a:t>
            </a:fld>
            <a:endParaRPr lang="de-DE" dirty="0"/>
          </a:p>
        </p:txBody>
      </p:sp>
    </p:spTree>
    <p:extLst>
      <p:ext uri="{BB962C8B-B14F-4D97-AF65-F5344CB8AC3E}">
        <p14:creationId xmlns:p14="http://schemas.microsoft.com/office/powerpoint/2010/main" val="863776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73335B-E4B4-6C40-9429-E87583635237}"/>
              </a:ext>
            </a:extLst>
          </p:cNvPr>
          <p:cNvSpPr>
            <a:spLocks noGrp="1"/>
          </p:cNvSpPr>
          <p:nvPr>
            <p:ph type="title"/>
          </p:nvPr>
        </p:nvSpPr>
        <p:spPr>
          <a:xfrm>
            <a:off x="474980" y="273846"/>
            <a:ext cx="5874201" cy="994172"/>
          </a:xfrm>
          <a:prstGeom prst="rect">
            <a:avLst/>
          </a:prstGeom>
        </p:spPr>
        <p:txBody>
          <a:bodyPr/>
          <a:lstStyle>
            <a:lvl1pPr>
              <a:lnSpc>
                <a:spcPct val="110000"/>
              </a:lnSpc>
              <a:defRPr baseline="0">
                <a:latin typeface="Arial" panose="020B0604020202020204" pitchFamily="34" charset="0"/>
              </a:defRPr>
            </a:lvl1pPr>
          </a:lstStyle>
          <a:p>
            <a:r>
              <a:rPr lang="de-DE" dirty="0"/>
              <a:t>Mastertitelformat bearbeiten</a:t>
            </a:r>
          </a:p>
        </p:txBody>
      </p:sp>
      <p:sp>
        <p:nvSpPr>
          <p:cNvPr id="3" name="Inhaltsplatzhalter 2">
            <a:extLst>
              <a:ext uri="{FF2B5EF4-FFF2-40B4-BE49-F238E27FC236}">
                <a16:creationId xmlns:a16="http://schemas.microsoft.com/office/drawing/2014/main" id="{847AF65B-6758-1A4D-B726-6BDBAA298228}"/>
              </a:ext>
            </a:extLst>
          </p:cNvPr>
          <p:cNvSpPr>
            <a:spLocks noGrp="1"/>
          </p:cNvSpPr>
          <p:nvPr>
            <p:ph sz="half" idx="1"/>
          </p:nvPr>
        </p:nvSpPr>
        <p:spPr>
          <a:xfrm>
            <a:off x="474979" y="1369220"/>
            <a:ext cx="3784200" cy="3196431"/>
          </a:xfrm>
          <a:prstGeom prst="rect">
            <a:avLst/>
          </a:prstGeom>
        </p:spPr>
        <p:txBody>
          <a:bodyPr>
            <a:noAutofit/>
          </a:bodyPr>
          <a:lstStyle>
            <a:lvl1pPr>
              <a:lnSpc>
                <a:spcPct val="100000"/>
              </a:lnSpc>
              <a:spcBef>
                <a:spcPts val="600"/>
              </a:spcBef>
              <a:defRPr baseline="0">
                <a:latin typeface="Arial" panose="020B0604020202020204" pitchFamily="34" charset="0"/>
              </a:defRPr>
            </a:lvl1pPr>
          </a:lstStyle>
          <a:p>
            <a:pPr lvl="0"/>
            <a:r>
              <a:rPr lang="de-DE" dirty="0"/>
              <a:t>Mastertextformat bearbeiten</a:t>
            </a:r>
          </a:p>
        </p:txBody>
      </p:sp>
      <p:sp>
        <p:nvSpPr>
          <p:cNvPr id="4" name="Inhaltsplatzhalter 3">
            <a:extLst>
              <a:ext uri="{FF2B5EF4-FFF2-40B4-BE49-F238E27FC236}">
                <a16:creationId xmlns:a16="http://schemas.microsoft.com/office/drawing/2014/main" id="{905FCC32-8795-E54E-9A7F-01310C343B8D}"/>
              </a:ext>
            </a:extLst>
          </p:cNvPr>
          <p:cNvSpPr>
            <a:spLocks noGrp="1"/>
          </p:cNvSpPr>
          <p:nvPr>
            <p:ph sz="half" idx="2"/>
          </p:nvPr>
        </p:nvSpPr>
        <p:spPr>
          <a:xfrm>
            <a:off x="4884822" y="1369220"/>
            <a:ext cx="3788260" cy="3196431"/>
          </a:xfrm>
          <a:prstGeom prst="rect">
            <a:avLst/>
          </a:prstGeom>
        </p:spPr>
        <p:txBody>
          <a:bodyPr>
            <a:noAutofit/>
          </a:bodyPr>
          <a:lstStyle>
            <a:lvl1pPr>
              <a:lnSpc>
                <a:spcPct val="100000"/>
              </a:lnSpc>
              <a:spcBef>
                <a:spcPts val="600"/>
              </a:spcBef>
              <a:defRPr baseline="0">
                <a:latin typeface="Arial" panose="020B0604020202020204" pitchFamily="34" charset="0"/>
              </a:defRPr>
            </a:lvl1pPr>
          </a:lstStyle>
          <a:p>
            <a:pPr lvl="0"/>
            <a:r>
              <a:rPr lang="de-DE" dirty="0"/>
              <a:t>Mastertextformat bearbeiten</a:t>
            </a:r>
          </a:p>
        </p:txBody>
      </p:sp>
      <p:sp>
        <p:nvSpPr>
          <p:cNvPr id="5" name="Datumsplatzhalter 4">
            <a:extLst>
              <a:ext uri="{FF2B5EF4-FFF2-40B4-BE49-F238E27FC236}">
                <a16:creationId xmlns:a16="http://schemas.microsoft.com/office/drawing/2014/main" id="{19990EBF-6885-0842-AA43-581264B9350C}"/>
              </a:ext>
            </a:extLst>
          </p:cNvPr>
          <p:cNvSpPr>
            <a:spLocks noGrp="1"/>
          </p:cNvSpPr>
          <p:nvPr>
            <p:ph type="dt" sz="half" idx="10"/>
          </p:nvPr>
        </p:nvSpPr>
        <p:spPr/>
        <p:txBody>
          <a:bodyPr/>
          <a:lstStyle>
            <a:lvl1pPr>
              <a:defRPr baseline="0">
                <a:latin typeface="Arial" panose="020B0604020202020204" pitchFamily="34" charset="0"/>
              </a:defRPr>
            </a:lvl1pPr>
          </a:lstStyle>
          <a:p>
            <a:fld id="{E75DF1E6-F0AD-4872-9B28-5E6ECEE94D1E}" type="datetime4">
              <a:rPr lang="de-CH" smtClean="0"/>
              <a:t>11. Mai 2023</a:t>
            </a:fld>
            <a:endParaRPr lang="de-DE" dirty="0"/>
          </a:p>
        </p:txBody>
      </p:sp>
      <p:sp>
        <p:nvSpPr>
          <p:cNvPr id="6" name="Fußzeilenplatzhalter 5">
            <a:extLst>
              <a:ext uri="{FF2B5EF4-FFF2-40B4-BE49-F238E27FC236}">
                <a16:creationId xmlns:a16="http://schemas.microsoft.com/office/drawing/2014/main" id="{CC291761-8C05-DA47-8ACC-610622273744}"/>
              </a:ext>
            </a:extLst>
          </p:cNvPr>
          <p:cNvSpPr>
            <a:spLocks noGrp="1"/>
          </p:cNvSpPr>
          <p:nvPr>
            <p:ph type="ftr" sz="quarter" idx="11"/>
          </p:nvPr>
        </p:nvSpPr>
        <p:spPr/>
        <p:txBody>
          <a:bodyPr/>
          <a:lstStyle>
            <a:lvl1pPr>
              <a:defRPr baseline="0">
                <a:latin typeface="Arial" panose="020B0604020202020204" pitchFamily="34" charset="0"/>
              </a:defRPr>
            </a:lvl1pPr>
          </a:lstStyle>
          <a:p>
            <a:r>
              <a:rPr lang="de-DE" dirty="0" smtClean="0"/>
              <a:t>Prävention und Frühintervention</a:t>
            </a:r>
            <a:endParaRPr lang="de-DE" dirty="0"/>
          </a:p>
        </p:txBody>
      </p:sp>
      <p:sp>
        <p:nvSpPr>
          <p:cNvPr id="7" name="Foliennummernplatzhalter 6">
            <a:extLst>
              <a:ext uri="{FF2B5EF4-FFF2-40B4-BE49-F238E27FC236}">
                <a16:creationId xmlns:a16="http://schemas.microsoft.com/office/drawing/2014/main" id="{32C63190-6576-6045-AF68-222AE3640CFE}"/>
              </a:ext>
            </a:extLst>
          </p:cNvPr>
          <p:cNvSpPr>
            <a:spLocks noGrp="1"/>
          </p:cNvSpPr>
          <p:nvPr>
            <p:ph type="sldNum" sz="quarter" idx="12"/>
          </p:nvPr>
        </p:nvSpPr>
        <p:spPr/>
        <p:txBody>
          <a:bodyPr/>
          <a:lstStyle>
            <a:lvl1pPr>
              <a:defRPr baseline="0">
                <a:latin typeface="Arial" panose="020B0604020202020204" pitchFamily="34" charset="0"/>
              </a:defRPr>
            </a:lvl1pPr>
          </a:lstStyle>
          <a:p>
            <a:fld id="{9941A0B6-A7DD-2546-A836-2371DA6E6AEF}" type="slidenum">
              <a:rPr lang="de-DE" smtClean="0"/>
              <a:pPr/>
              <a:t>‹Nr.›</a:t>
            </a:fld>
            <a:endParaRPr lang="de-DE" dirty="0"/>
          </a:p>
        </p:txBody>
      </p:sp>
    </p:spTree>
    <p:extLst>
      <p:ext uri="{BB962C8B-B14F-4D97-AF65-F5344CB8AC3E}">
        <p14:creationId xmlns:p14="http://schemas.microsoft.com/office/powerpoint/2010/main" val="3921419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A30931-3087-0B4F-A788-EEDF308610B7}"/>
              </a:ext>
            </a:extLst>
          </p:cNvPr>
          <p:cNvSpPr>
            <a:spLocks noGrp="1"/>
          </p:cNvSpPr>
          <p:nvPr>
            <p:ph type="title"/>
          </p:nvPr>
        </p:nvSpPr>
        <p:spPr>
          <a:xfrm>
            <a:off x="474981" y="273846"/>
            <a:ext cx="5866828" cy="994172"/>
          </a:xfrm>
          <a:prstGeom prst="rect">
            <a:avLst/>
          </a:prstGeom>
        </p:spPr>
        <p:txBody>
          <a:bodyPr/>
          <a:lstStyle/>
          <a:p>
            <a:r>
              <a:rPr lang="de-DE" dirty="0"/>
              <a:t>Mastertitelformat bearbeiten</a:t>
            </a:r>
          </a:p>
        </p:txBody>
      </p:sp>
      <p:sp>
        <p:nvSpPr>
          <p:cNvPr id="3" name="Textplatzhalter 2">
            <a:extLst>
              <a:ext uri="{FF2B5EF4-FFF2-40B4-BE49-F238E27FC236}">
                <a16:creationId xmlns:a16="http://schemas.microsoft.com/office/drawing/2014/main" id="{34282EE9-2543-B34C-A3DB-C8347BA61B1B}"/>
              </a:ext>
            </a:extLst>
          </p:cNvPr>
          <p:cNvSpPr>
            <a:spLocks noGrp="1"/>
          </p:cNvSpPr>
          <p:nvPr>
            <p:ph type="body" idx="1" hasCustomPrompt="1"/>
          </p:nvPr>
        </p:nvSpPr>
        <p:spPr>
          <a:xfrm>
            <a:off x="474982" y="1368026"/>
            <a:ext cx="3784199" cy="567934"/>
          </a:xfrm>
          <a:prstGeom prst="rect">
            <a:avLst/>
          </a:prstGeom>
        </p:spPr>
        <p:txBody>
          <a:bodyPr anchor="b">
            <a:normAutofit/>
          </a:bodyPr>
          <a:lstStyle>
            <a:lvl1pPr marL="0" indent="0">
              <a:buNone/>
              <a:defRPr sz="21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r>
              <a:rPr lang="de-DE" dirty="0"/>
              <a:t>Titel hinzufügen</a:t>
            </a:r>
          </a:p>
        </p:txBody>
      </p:sp>
      <p:sp>
        <p:nvSpPr>
          <p:cNvPr id="4" name="Inhaltsplatzhalter 3">
            <a:extLst>
              <a:ext uri="{FF2B5EF4-FFF2-40B4-BE49-F238E27FC236}">
                <a16:creationId xmlns:a16="http://schemas.microsoft.com/office/drawing/2014/main" id="{9FD77B31-5CA1-1D44-A461-7FC451CC5832}"/>
              </a:ext>
            </a:extLst>
          </p:cNvPr>
          <p:cNvSpPr>
            <a:spLocks noGrp="1"/>
          </p:cNvSpPr>
          <p:nvPr>
            <p:ph sz="half" idx="2"/>
          </p:nvPr>
        </p:nvSpPr>
        <p:spPr>
          <a:xfrm>
            <a:off x="474982" y="1978818"/>
            <a:ext cx="3784199" cy="2586835"/>
          </a:xfrm>
          <a:prstGeom prst="rect">
            <a:avLst/>
          </a:prstGeom>
        </p:spPr>
        <p:txBody>
          <a:bodyPr>
            <a:noAutofit/>
          </a:bodyPr>
          <a:lstStyle/>
          <a:p>
            <a:pPr lvl="0"/>
            <a:r>
              <a:rPr lang="de-DE" dirty="0"/>
              <a:t>Mastertextformat bearbeiten</a:t>
            </a:r>
          </a:p>
        </p:txBody>
      </p:sp>
      <p:sp>
        <p:nvSpPr>
          <p:cNvPr id="5" name="Textplatzhalter 4">
            <a:extLst>
              <a:ext uri="{FF2B5EF4-FFF2-40B4-BE49-F238E27FC236}">
                <a16:creationId xmlns:a16="http://schemas.microsoft.com/office/drawing/2014/main" id="{E1C91C04-8273-5A4C-A53C-28FA60D61235}"/>
              </a:ext>
            </a:extLst>
          </p:cNvPr>
          <p:cNvSpPr>
            <a:spLocks noGrp="1"/>
          </p:cNvSpPr>
          <p:nvPr>
            <p:ph type="body" sz="quarter" idx="3" hasCustomPrompt="1"/>
          </p:nvPr>
        </p:nvSpPr>
        <p:spPr>
          <a:xfrm>
            <a:off x="4884716" y="1368026"/>
            <a:ext cx="3786687" cy="567934"/>
          </a:xfrm>
          <a:prstGeom prst="rect">
            <a:avLst/>
          </a:prstGeom>
        </p:spPr>
        <p:txBody>
          <a:bodyPr anchor="b">
            <a:normAutofit/>
          </a:bodyPr>
          <a:lstStyle>
            <a:lvl1pPr marL="0" indent="0">
              <a:buNone/>
              <a:defRPr sz="21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r>
              <a:rPr lang="de-DE" dirty="0"/>
              <a:t>Titel hinzufügen</a:t>
            </a:r>
          </a:p>
        </p:txBody>
      </p:sp>
      <p:sp>
        <p:nvSpPr>
          <p:cNvPr id="6" name="Inhaltsplatzhalter 5">
            <a:extLst>
              <a:ext uri="{FF2B5EF4-FFF2-40B4-BE49-F238E27FC236}">
                <a16:creationId xmlns:a16="http://schemas.microsoft.com/office/drawing/2014/main" id="{031A5891-1D1A-E140-872D-15B804C7D6E3}"/>
              </a:ext>
            </a:extLst>
          </p:cNvPr>
          <p:cNvSpPr>
            <a:spLocks noGrp="1"/>
          </p:cNvSpPr>
          <p:nvPr>
            <p:ph sz="quarter" idx="4"/>
          </p:nvPr>
        </p:nvSpPr>
        <p:spPr>
          <a:xfrm>
            <a:off x="4884824" y="1978816"/>
            <a:ext cx="3788261" cy="2586836"/>
          </a:xfrm>
          <a:prstGeom prst="rect">
            <a:avLst/>
          </a:prstGeom>
        </p:spPr>
        <p:txBody>
          <a:bodyPr>
            <a:noAutofit/>
          </a:bodyPr>
          <a:lstStyle/>
          <a:p>
            <a:pPr lvl="0"/>
            <a:r>
              <a:rPr lang="de-DE" dirty="0"/>
              <a:t>Mastertextformat bearbeiten</a:t>
            </a:r>
          </a:p>
        </p:txBody>
      </p:sp>
      <p:sp>
        <p:nvSpPr>
          <p:cNvPr id="7" name="Datumsplatzhalter 6">
            <a:extLst>
              <a:ext uri="{FF2B5EF4-FFF2-40B4-BE49-F238E27FC236}">
                <a16:creationId xmlns:a16="http://schemas.microsoft.com/office/drawing/2014/main" id="{224F790E-4DEF-B841-9E42-F85E9FE8176B}"/>
              </a:ext>
            </a:extLst>
          </p:cNvPr>
          <p:cNvSpPr>
            <a:spLocks noGrp="1"/>
          </p:cNvSpPr>
          <p:nvPr>
            <p:ph type="dt" sz="half" idx="10"/>
          </p:nvPr>
        </p:nvSpPr>
        <p:spPr/>
        <p:txBody>
          <a:bodyPr/>
          <a:lstStyle/>
          <a:p>
            <a:fld id="{E3D59A70-F8BB-4E5F-8F1B-AB11237E8392}" type="datetime4">
              <a:rPr lang="de-CH" smtClean="0"/>
              <a:t>11. Mai 2023</a:t>
            </a:fld>
            <a:endParaRPr lang="de-DE" dirty="0"/>
          </a:p>
        </p:txBody>
      </p:sp>
      <p:sp>
        <p:nvSpPr>
          <p:cNvPr id="8" name="Fußzeilenplatzhalter 7">
            <a:extLst>
              <a:ext uri="{FF2B5EF4-FFF2-40B4-BE49-F238E27FC236}">
                <a16:creationId xmlns:a16="http://schemas.microsoft.com/office/drawing/2014/main" id="{FAD15007-1AB0-8342-A9B6-F1E6F9439160}"/>
              </a:ext>
            </a:extLst>
          </p:cNvPr>
          <p:cNvSpPr>
            <a:spLocks noGrp="1"/>
          </p:cNvSpPr>
          <p:nvPr>
            <p:ph type="ftr" sz="quarter" idx="11"/>
          </p:nvPr>
        </p:nvSpPr>
        <p:spPr/>
        <p:txBody>
          <a:bodyPr/>
          <a:lstStyle>
            <a:lvl1pPr>
              <a:defRPr/>
            </a:lvl1pPr>
          </a:lstStyle>
          <a:p>
            <a:r>
              <a:rPr lang="de-DE" smtClean="0"/>
              <a:t>Prävention und Frühintervention</a:t>
            </a:r>
            <a:endParaRPr lang="de-DE" dirty="0"/>
          </a:p>
        </p:txBody>
      </p:sp>
      <p:sp>
        <p:nvSpPr>
          <p:cNvPr id="9" name="Foliennummernplatzhalter 8">
            <a:extLst>
              <a:ext uri="{FF2B5EF4-FFF2-40B4-BE49-F238E27FC236}">
                <a16:creationId xmlns:a16="http://schemas.microsoft.com/office/drawing/2014/main" id="{B3C8E05A-B9B3-7242-8815-77CFA15A895B}"/>
              </a:ext>
            </a:extLst>
          </p:cNvPr>
          <p:cNvSpPr>
            <a:spLocks noGrp="1"/>
          </p:cNvSpPr>
          <p:nvPr>
            <p:ph type="sldNum" sz="quarter" idx="12"/>
          </p:nvPr>
        </p:nvSpPr>
        <p:spPr/>
        <p:txBody>
          <a:bodyPr/>
          <a:lstStyle/>
          <a:p>
            <a:fld id="{9941A0B6-A7DD-2546-A836-2371DA6E6AEF}" type="slidenum">
              <a:rPr lang="de-DE" smtClean="0"/>
              <a:t>‹Nr.›</a:t>
            </a:fld>
            <a:endParaRPr lang="de-DE"/>
          </a:p>
        </p:txBody>
      </p:sp>
    </p:spTree>
    <p:extLst>
      <p:ext uri="{BB962C8B-B14F-4D97-AF65-F5344CB8AC3E}">
        <p14:creationId xmlns:p14="http://schemas.microsoft.com/office/powerpoint/2010/main" val="3418741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F70C90-548B-4F46-96B3-069907C1AE46}"/>
              </a:ext>
            </a:extLst>
          </p:cNvPr>
          <p:cNvSpPr>
            <a:spLocks noGrp="1"/>
          </p:cNvSpPr>
          <p:nvPr>
            <p:ph type="title"/>
          </p:nvPr>
        </p:nvSpPr>
        <p:spPr>
          <a:xfrm>
            <a:off x="474980" y="273846"/>
            <a:ext cx="5644134" cy="994172"/>
          </a:xfrm>
          <a:prstGeom prst="rect">
            <a:avLst/>
          </a:prstGeom>
        </p:spPr>
        <p:txBody>
          <a:bodyPr/>
          <a:lstStyle/>
          <a:p>
            <a:r>
              <a:rPr lang="de-DE" dirty="0"/>
              <a:t>Mastertitelformat bearbeiten</a:t>
            </a:r>
          </a:p>
        </p:txBody>
      </p:sp>
      <p:sp>
        <p:nvSpPr>
          <p:cNvPr id="3" name="Datumsplatzhalter 2">
            <a:extLst>
              <a:ext uri="{FF2B5EF4-FFF2-40B4-BE49-F238E27FC236}">
                <a16:creationId xmlns:a16="http://schemas.microsoft.com/office/drawing/2014/main" id="{34D70320-3649-7540-87F5-9BE3023F930F}"/>
              </a:ext>
            </a:extLst>
          </p:cNvPr>
          <p:cNvSpPr>
            <a:spLocks noGrp="1"/>
          </p:cNvSpPr>
          <p:nvPr>
            <p:ph type="dt" sz="half" idx="10"/>
          </p:nvPr>
        </p:nvSpPr>
        <p:spPr/>
        <p:txBody>
          <a:bodyPr/>
          <a:lstStyle/>
          <a:p>
            <a:fld id="{57FF202B-6481-41E4-B48B-8614FAA23621}" type="datetime4">
              <a:rPr lang="de-CH" smtClean="0"/>
              <a:t>11. Mai 2023</a:t>
            </a:fld>
            <a:endParaRPr lang="de-DE" dirty="0"/>
          </a:p>
        </p:txBody>
      </p:sp>
      <p:sp>
        <p:nvSpPr>
          <p:cNvPr id="4" name="Fußzeilenplatzhalter 3">
            <a:extLst>
              <a:ext uri="{FF2B5EF4-FFF2-40B4-BE49-F238E27FC236}">
                <a16:creationId xmlns:a16="http://schemas.microsoft.com/office/drawing/2014/main" id="{CCA848FA-1FC8-F145-B0D9-4791251ECABD}"/>
              </a:ext>
            </a:extLst>
          </p:cNvPr>
          <p:cNvSpPr>
            <a:spLocks noGrp="1"/>
          </p:cNvSpPr>
          <p:nvPr>
            <p:ph type="ftr" sz="quarter" idx="11"/>
          </p:nvPr>
        </p:nvSpPr>
        <p:spPr/>
        <p:txBody>
          <a:bodyPr/>
          <a:lstStyle>
            <a:lvl1pPr>
              <a:defRPr/>
            </a:lvl1pPr>
          </a:lstStyle>
          <a:p>
            <a:r>
              <a:rPr lang="de-DE" smtClean="0"/>
              <a:t>Prävention und Frühintervention</a:t>
            </a:r>
            <a:endParaRPr lang="de-DE" dirty="0"/>
          </a:p>
        </p:txBody>
      </p:sp>
      <p:sp>
        <p:nvSpPr>
          <p:cNvPr id="5" name="Foliennummernplatzhalter 4">
            <a:extLst>
              <a:ext uri="{FF2B5EF4-FFF2-40B4-BE49-F238E27FC236}">
                <a16:creationId xmlns:a16="http://schemas.microsoft.com/office/drawing/2014/main" id="{6F80FDA6-24FA-6F49-9B1F-7B91EA306616}"/>
              </a:ext>
            </a:extLst>
          </p:cNvPr>
          <p:cNvSpPr>
            <a:spLocks noGrp="1"/>
          </p:cNvSpPr>
          <p:nvPr>
            <p:ph type="sldNum" sz="quarter" idx="12"/>
          </p:nvPr>
        </p:nvSpPr>
        <p:spPr/>
        <p:txBody>
          <a:bodyPr/>
          <a:lstStyle/>
          <a:p>
            <a:fld id="{9941A0B6-A7DD-2546-A836-2371DA6E6AEF}" type="slidenum">
              <a:rPr lang="de-DE" smtClean="0"/>
              <a:t>‹Nr.›</a:t>
            </a:fld>
            <a:endParaRPr lang="de-DE"/>
          </a:p>
        </p:txBody>
      </p:sp>
    </p:spTree>
    <p:extLst>
      <p:ext uri="{BB962C8B-B14F-4D97-AF65-F5344CB8AC3E}">
        <p14:creationId xmlns:p14="http://schemas.microsoft.com/office/powerpoint/2010/main" val="2316785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C52CB65-D142-F64F-BE23-A72D82FB0B49}"/>
              </a:ext>
            </a:extLst>
          </p:cNvPr>
          <p:cNvSpPr>
            <a:spLocks noGrp="1"/>
          </p:cNvSpPr>
          <p:nvPr>
            <p:ph type="dt" sz="half" idx="10"/>
          </p:nvPr>
        </p:nvSpPr>
        <p:spPr/>
        <p:txBody>
          <a:bodyPr/>
          <a:lstStyle/>
          <a:p>
            <a:fld id="{4773E4C9-79E2-4939-9C60-1B52D75DC6AE}" type="datetime4">
              <a:rPr lang="de-CH" smtClean="0"/>
              <a:t>11. Mai 2023</a:t>
            </a:fld>
            <a:endParaRPr lang="de-DE" dirty="0"/>
          </a:p>
        </p:txBody>
      </p:sp>
      <p:sp>
        <p:nvSpPr>
          <p:cNvPr id="3" name="Fußzeilenplatzhalter 2">
            <a:extLst>
              <a:ext uri="{FF2B5EF4-FFF2-40B4-BE49-F238E27FC236}">
                <a16:creationId xmlns:a16="http://schemas.microsoft.com/office/drawing/2014/main" id="{DBAD8FAD-A13E-D247-A0ED-898207A814ED}"/>
              </a:ext>
            </a:extLst>
          </p:cNvPr>
          <p:cNvSpPr>
            <a:spLocks noGrp="1"/>
          </p:cNvSpPr>
          <p:nvPr>
            <p:ph type="ftr" sz="quarter" idx="11"/>
          </p:nvPr>
        </p:nvSpPr>
        <p:spPr/>
        <p:txBody>
          <a:bodyPr/>
          <a:lstStyle>
            <a:lvl1pPr>
              <a:defRPr/>
            </a:lvl1pPr>
          </a:lstStyle>
          <a:p>
            <a:r>
              <a:rPr lang="de-DE" smtClean="0"/>
              <a:t>Prävention und Frühintervention</a:t>
            </a:r>
            <a:endParaRPr lang="de-DE" dirty="0"/>
          </a:p>
        </p:txBody>
      </p:sp>
      <p:sp>
        <p:nvSpPr>
          <p:cNvPr id="4" name="Foliennummernplatzhalter 3">
            <a:extLst>
              <a:ext uri="{FF2B5EF4-FFF2-40B4-BE49-F238E27FC236}">
                <a16:creationId xmlns:a16="http://schemas.microsoft.com/office/drawing/2014/main" id="{2D390E67-0BD1-7343-BC8F-2AED9DEAD983}"/>
              </a:ext>
            </a:extLst>
          </p:cNvPr>
          <p:cNvSpPr>
            <a:spLocks noGrp="1"/>
          </p:cNvSpPr>
          <p:nvPr>
            <p:ph type="sldNum" sz="quarter" idx="12"/>
          </p:nvPr>
        </p:nvSpPr>
        <p:spPr/>
        <p:txBody>
          <a:bodyPr/>
          <a:lstStyle/>
          <a:p>
            <a:fld id="{9941A0B6-A7DD-2546-A836-2371DA6E6AEF}" type="slidenum">
              <a:rPr lang="de-DE" smtClean="0"/>
              <a:t>‹Nr.›</a:t>
            </a:fld>
            <a:endParaRPr lang="de-DE"/>
          </a:p>
        </p:txBody>
      </p:sp>
    </p:spTree>
    <p:extLst>
      <p:ext uri="{BB962C8B-B14F-4D97-AF65-F5344CB8AC3E}">
        <p14:creationId xmlns:p14="http://schemas.microsoft.com/office/powerpoint/2010/main" val="382404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D53D0A-13B3-594B-8524-A7EA936C0E2B}"/>
              </a:ext>
            </a:extLst>
          </p:cNvPr>
          <p:cNvSpPr>
            <a:spLocks noGrp="1"/>
          </p:cNvSpPr>
          <p:nvPr>
            <p:ph type="title"/>
          </p:nvPr>
        </p:nvSpPr>
        <p:spPr>
          <a:xfrm>
            <a:off x="474982" y="450061"/>
            <a:ext cx="3104039" cy="819150"/>
          </a:xfrm>
          <a:prstGeom prst="rect">
            <a:avLst/>
          </a:prstGeom>
        </p:spPr>
        <p:txBody>
          <a:bodyPr anchor="b"/>
          <a:lstStyle>
            <a:lvl1pPr>
              <a:defRPr sz="2400"/>
            </a:lvl1pPr>
          </a:lstStyle>
          <a:p>
            <a:r>
              <a:rPr lang="de-DE" dirty="0"/>
              <a:t>Mastertitelformat bearbeiten</a:t>
            </a:r>
          </a:p>
        </p:txBody>
      </p:sp>
      <p:sp>
        <p:nvSpPr>
          <p:cNvPr id="3" name="Inhaltsplatzhalter 2">
            <a:extLst>
              <a:ext uri="{FF2B5EF4-FFF2-40B4-BE49-F238E27FC236}">
                <a16:creationId xmlns:a16="http://schemas.microsoft.com/office/drawing/2014/main" id="{74A2C48E-3064-1242-AD8C-6D8767279BA4}"/>
              </a:ext>
            </a:extLst>
          </p:cNvPr>
          <p:cNvSpPr>
            <a:spLocks noGrp="1"/>
          </p:cNvSpPr>
          <p:nvPr>
            <p:ph idx="1"/>
          </p:nvPr>
        </p:nvSpPr>
        <p:spPr>
          <a:xfrm>
            <a:off x="4204664" y="1368027"/>
            <a:ext cx="4468421" cy="3197624"/>
          </a:xfrm>
          <a:prstGeom prst="rect">
            <a:avLst/>
          </a:prstGeom>
        </p:spPr>
        <p:txBody>
          <a:bodyPr>
            <a:noAutofit/>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dirty="0"/>
              <a:t>Mastertextformat bearbeiten</a:t>
            </a:r>
          </a:p>
        </p:txBody>
      </p:sp>
      <p:sp>
        <p:nvSpPr>
          <p:cNvPr id="4" name="Textplatzhalter 3">
            <a:extLst>
              <a:ext uri="{FF2B5EF4-FFF2-40B4-BE49-F238E27FC236}">
                <a16:creationId xmlns:a16="http://schemas.microsoft.com/office/drawing/2014/main" id="{6A6B912F-82EF-384D-BF39-C8288DE3A722}"/>
              </a:ext>
            </a:extLst>
          </p:cNvPr>
          <p:cNvSpPr>
            <a:spLocks noGrp="1"/>
          </p:cNvSpPr>
          <p:nvPr>
            <p:ph type="body" sz="half" idx="2"/>
          </p:nvPr>
        </p:nvSpPr>
        <p:spPr>
          <a:xfrm>
            <a:off x="474982" y="1369221"/>
            <a:ext cx="3104039" cy="3196430"/>
          </a:xfrm>
          <a:prstGeom prst="rect">
            <a:avLst/>
          </a:prstGeom>
        </p:spPr>
        <p:txBody>
          <a:bodyPr>
            <a:noAutofit/>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de-DE" dirty="0"/>
              <a:t>Mastertextformat bearbeiten</a:t>
            </a:r>
          </a:p>
        </p:txBody>
      </p:sp>
      <p:sp>
        <p:nvSpPr>
          <p:cNvPr id="5" name="Datumsplatzhalter 4">
            <a:extLst>
              <a:ext uri="{FF2B5EF4-FFF2-40B4-BE49-F238E27FC236}">
                <a16:creationId xmlns:a16="http://schemas.microsoft.com/office/drawing/2014/main" id="{CF587075-657A-C048-9976-A869E8AD274A}"/>
              </a:ext>
            </a:extLst>
          </p:cNvPr>
          <p:cNvSpPr>
            <a:spLocks noGrp="1"/>
          </p:cNvSpPr>
          <p:nvPr>
            <p:ph type="dt" sz="half" idx="10"/>
          </p:nvPr>
        </p:nvSpPr>
        <p:spPr/>
        <p:txBody>
          <a:bodyPr/>
          <a:lstStyle/>
          <a:p>
            <a:fld id="{F664B00D-6FF5-4EEA-ACBA-566502E9DC33}" type="datetime4">
              <a:rPr lang="de-CH" smtClean="0"/>
              <a:t>11. Mai 2023</a:t>
            </a:fld>
            <a:endParaRPr lang="de-DE" dirty="0"/>
          </a:p>
        </p:txBody>
      </p:sp>
      <p:sp>
        <p:nvSpPr>
          <p:cNvPr id="6" name="Fußzeilenplatzhalter 5">
            <a:extLst>
              <a:ext uri="{FF2B5EF4-FFF2-40B4-BE49-F238E27FC236}">
                <a16:creationId xmlns:a16="http://schemas.microsoft.com/office/drawing/2014/main" id="{2D7348A3-0094-BE46-8D28-1BA63908AF7A}"/>
              </a:ext>
            </a:extLst>
          </p:cNvPr>
          <p:cNvSpPr>
            <a:spLocks noGrp="1"/>
          </p:cNvSpPr>
          <p:nvPr>
            <p:ph type="ftr" sz="quarter" idx="11"/>
          </p:nvPr>
        </p:nvSpPr>
        <p:spPr/>
        <p:txBody>
          <a:bodyPr/>
          <a:lstStyle>
            <a:lvl1pPr>
              <a:defRPr/>
            </a:lvl1pPr>
          </a:lstStyle>
          <a:p>
            <a:r>
              <a:rPr lang="de-DE" smtClean="0"/>
              <a:t>Prävention und Frühintervention</a:t>
            </a:r>
            <a:endParaRPr lang="de-DE" dirty="0"/>
          </a:p>
        </p:txBody>
      </p:sp>
      <p:sp>
        <p:nvSpPr>
          <p:cNvPr id="7" name="Foliennummernplatzhalter 6">
            <a:extLst>
              <a:ext uri="{FF2B5EF4-FFF2-40B4-BE49-F238E27FC236}">
                <a16:creationId xmlns:a16="http://schemas.microsoft.com/office/drawing/2014/main" id="{66120B1C-B654-2545-9A25-295389870546}"/>
              </a:ext>
            </a:extLst>
          </p:cNvPr>
          <p:cNvSpPr>
            <a:spLocks noGrp="1"/>
          </p:cNvSpPr>
          <p:nvPr>
            <p:ph type="sldNum" sz="quarter" idx="12"/>
          </p:nvPr>
        </p:nvSpPr>
        <p:spPr/>
        <p:txBody>
          <a:bodyPr/>
          <a:lstStyle/>
          <a:p>
            <a:fld id="{9941A0B6-A7DD-2546-A836-2371DA6E6AEF}" type="slidenum">
              <a:rPr lang="de-DE" smtClean="0"/>
              <a:t>‹Nr.›</a:t>
            </a:fld>
            <a:endParaRPr lang="de-DE"/>
          </a:p>
        </p:txBody>
      </p:sp>
    </p:spTree>
    <p:extLst>
      <p:ext uri="{BB962C8B-B14F-4D97-AF65-F5344CB8AC3E}">
        <p14:creationId xmlns:p14="http://schemas.microsoft.com/office/powerpoint/2010/main" val="3762630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64B152-C307-D743-BD23-849FD45D79B7}"/>
              </a:ext>
            </a:extLst>
          </p:cNvPr>
          <p:cNvSpPr>
            <a:spLocks noGrp="1"/>
          </p:cNvSpPr>
          <p:nvPr>
            <p:ph type="title"/>
          </p:nvPr>
        </p:nvSpPr>
        <p:spPr>
          <a:xfrm>
            <a:off x="474982" y="450064"/>
            <a:ext cx="3104039" cy="819149"/>
          </a:xfrm>
          <a:prstGeom prst="rect">
            <a:avLst/>
          </a:prstGeom>
        </p:spPr>
        <p:txBody>
          <a:bodyPr anchor="b"/>
          <a:lstStyle>
            <a:lvl1pPr>
              <a:lnSpc>
                <a:spcPct val="110000"/>
              </a:lnSpc>
              <a:defRPr sz="2400"/>
            </a:lvl1pPr>
          </a:lstStyle>
          <a:p>
            <a:r>
              <a:rPr lang="de-DE" dirty="0"/>
              <a:t>Mastertitelformat bearbeiten</a:t>
            </a:r>
          </a:p>
        </p:txBody>
      </p:sp>
      <p:sp>
        <p:nvSpPr>
          <p:cNvPr id="3" name="Bildplatzhalter 2">
            <a:extLst>
              <a:ext uri="{FF2B5EF4-FFF2-40B4-BE49-F238E27FC236}">
                <a16:creationId xmlns:a16="http://schemas.microsoft.com/office/drawing/2014/main" id="{0B1A7949-5F18-1D41-8A1C-7FF194EDDE4D}"/>
              </a:ext>
            </a:extLst>
          </p:cNvPr>
          <p:cNvSpPr>
            <a:spLocks noGrp="1"/>
          </p:cNvSpPr>
          <p:nvPr>
            <p:ph type="pic" idx="1"/>
          </p:nvPr>
        </p:nvSpPr>
        <p:spPr>
          <a:xfrm>
            <a:off x="4204664" y="1368027"/>
            <a:ext cx="4468421" cy="3197624"/>
          </a:xfrm>
          <a:prstGeom prst="rect">
            <a:avLst/>
          </a:prstGeo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de-DE" dirty="0"/>
              <a:t>Bild durch Klicken auf Symbol hinzufügen</a:t>
            </a:r>
          </a:p>
        </p:txBody>
      </p:sp>
      <p:sp>
        <p:nvSpPr>
          <p:cNvPr id="4" name="Textplatzhalter 3">
            <a:extLst>
              <a:ext uri="{FF2B5EF4-FFF2-40B4-BE49-F238E27FC236}">
                <a16:creationId xmlns:a16="http://schemas.microsoft.com/office/drawing/2014/main" id="{7DC2EF19-7CF7-7F49-8D5D-856B672AC2E6}"/>
              </a:ext>
            </a:extLst>
          </p:cNvPr>
          <p:cNvSpPr>
            <a:spLocks noGrp="1"/>
          </p:cNvSpPr>
          <p:nvPr>
            <p:ph type="body" sz="half" idx="2"/>
          </p:nvPr>
        </p:nvSpPr>
        <p:spPr>
          <a:xfrm>
            <a:off x="474982" y="1369221"/>
            <a:ext cx="3104039" cy="3196430"/>
          </a:xfrm>
          <a:prstGeom prst="rect">
            <a:avLst/>
          </a:prstGeom>
        </p:spPr>
        <p:txBody>
          <a:bodyPr>
            <a:noAutofit/>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de-DE" dirty="0"/>
              <a:t>Mastertextformat bearbeiten</a:t>
            </a:r>
          </a:p>
        </p:txBody>
      </p:sp>
      <p:sp>
        <p:nvSpPr>
          <p:cNvPr id="5" name="Datumsplatzhalter 4">
            <a:extLst>
              <a:ext uri="{FF2B5EF4-FFF2-40B4-BE49-F238E27FC236}">
                <a16:creationId xmlns:a16="http://schemas.microsoft.com/office/drawing/2014/main" id="{4B068578-7FD3-CC42-91E5-043CDD44E849}"/>
              </a:ext>
            </a:extLst>
          </p:cNvPr>
          <p:cNvSpPr>
            <a:spLocks noGrp="1"/>
          </p:cNvSpPr>
          <p:nvPr>
            <p:ph type="dt" sz="half" idx="10"/>
          </p:nvPr>
        </p:nvSpPr>
        <p:spPr/>
        <p:txBody>
          <a:bodyPr/>
          <a:lstStyle/>
          <a:p>
            <a:fld id="{1E779A66-92D9-48E8-8951-8CD750C6CF5B}" type="datetime4">
              <a:rPr lang="de-CH" smtClean="0"/>
              <a:t>11. Mai 2023</a:t>
            </a:fld>
            <a:endParaRPr lang="de-DE"/>
          </a:p>
        </p:txBody>
      </p:sp>
      <p:sp>
        <p:nvSpPr>
          <p:cNvPr id="6" name="Fußzeilenplatzhalter 5">
            <a:extLst>
              <a:ext uri="{FF2B5EF4-FFF2-40B4-BE49-F238E27FC236}">
                <a16:creationId xmlns:a16="http://schemas.microsoft.com/office/drawing/2014/main" id="{82364071-E011-434C-91A2-224EB5E7B6F8}"/>
              </a:ext>
            </a:extLst>
          </p:cNvPr>
          <p:cNvSpPr>
            <a:spLocks noGrp="1"/>
          </p:cNvSpPr>
          <p:nvPr>
            <p:ph type="ftr" sz="quarter" idx="11"/>
          </p:nvPr>
        </p:nvSpPr>
        <p:spPr/>
        <p:txBody>
          <a:bodyPr/>
          <a:lstStyle>
            <a:lvl1pPr>
              <a:defRPr/>
            </a:lvl1pPr>
          </a:lstStyle>
          <a:p>
            <a:r>
              <a:rPr lang="de-DE" smtClean="0"/>
              <a:t>Prävention und Frühintervention</a:t>
            </a:r>
            <a:endParaRPr lang="de-DE" dirty="0"/>
          </a:p>
        </p:txBody>
      </p:sp>
      <p:sp>
        <p:nvSpPr>
          <p:cNvPr id="7" name="Foliennummernplatzhalter 6">
            <a:extLst>
              <a:ext uri="{FF2B5EF4-FFF2-40B4-BE49-F238E27FC236}">
                <a16:creationId xmlns:a16="http://schemas.microsoft.com/office/drawing/2014/main" id="{47F7A55C-31B4-C649-82F2-3B71FF7A7ED2}"/>
              </a:ext>
            </a:extLst>
          </p:cNvPr>
          <p:cNvSpPr>
            <a:spLocks noGrp="1"/>
          </p:cNvSpPr>
          <p:nvPr>
            <p:ph type="sldNum" sz="quarter" idx="12"/>
          </p:nvPr>
        </p:nvSpPr>
        <p:spPr/>
        <p:txBody>
          <a:bodyPr/>
          <a:lstStyle/>
          <a:p>
            <a:fld id="{9941A0B6-A7DD-2546-A836-2371DA6E6AEF}" type="slidenum">
              <a:rPr lang="de-DE" smtClean="0"/>
              <a:t>‹Nr.›</a:t>
            </a:fld>
            <a:endParaRPr lang="de-DE"/>
          </a:p>
        </p:txBody>
      </p:sp>
    </p:spTree>
    <p:extLst>
      <p:ext uri="{BB962C8B-B14F-4D97-AF65-F5344CB8AC3E}">
        <p14:creationId xmlns:p14="http://schemas.microsoft.com/office/powerpoint/2010/main" val="1173844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22C87E2A-17C3-DD4B-8CB9-58C01EFDE068}"/>
              </a:ext>
            </a:extLst>
          </p:cNvPr>
          <p:cNvSpPr>
            <a:spLocks noGrp="1"/>
          </p:cNvSpPr>
          <p:nvPr>
            <p:ph type="dt" sz="half" idx="2"/>
          </p:nvPr>
        </p:nvSpPr>
        <p:spPr>
          <a:xfrm>
            <a:off x="474981" y="4665661"/>
            <a:ext cx="2211071" cy="273844"/>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fld id="{0FFFC0EE-ADEA-4009-BBE8-016C1BEB3CEB}" type="datetime4">
              <a:rPr lang="de-CH" smtClean="0"/>
              <a:t>11. Mai 2023</a:t>
            </a:fld>
            <a:endParaRPr lang="de-DE" dirty="0"/>
          </a:p>
        </p:txBody>
      </p:sp>
      <p:sp>
        <p:nvSpPr>
          <p:cNvPr id="5" name="Fußzeilenplatzhalter 4">
            <a:extLst>
              <a:ext uri="{FF2B5EF4-FFF2-40B4-BE49-F238E27FC236}">
                <a16:creationId xmlns:a16="http://schemas.microsoft.com/office/drawing/2014/main" id="{A028AD3A-E35C-374B-92D1-1FE178C7E2EC}"/>
              </a:ext>
            </a:extLst>
          </p:cNvPr>
          <p:cNvSpPr>
            <a:spLocks noGrp="1"/>
          </p:cNvSpPr>
          <p:nvPr>
            <p:ph type="ftr" sz="quarter" idx="3"/>
          </p:nvPr>
        </p:nvSpPr>
        <p:spPr>
          <a:xfrm>
            <a:off x="3028950" y="4665661"/>
            <a:ext cx="3086100" cy="273844"/>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de-DE" dirty="0" smtClean="0"/>
              <a:t>Prävention und Frühintervention</a:t>
            </a:r>
            <a:endParaRPr lang="de-DE" dirty="0"/>
          </a:p>
        </p:txBody>
      </p:sp>
      <p:sp>
        <p:nvSpPr>
          <p:cNvPr id="6" name="Foliennummernplatzhalter 5">
            <a:extLst>
              <a:ext uri="{FF2B5EF4-FFF2-40B4-BE49-F238E27FC236}">
                <a16:creationId xmlns:a16="http://schemas.microsoft.com/office/drawing/2014/main" id="{7ACEED2E-16D8-EF44-821F-A16814C145AF}"/>
              </a:ext>
            </a:extLst>
          </p:cNvPr>
          <p:cNvSpPr>
            <a:spLocks noGrp="1"/>
          </p:cNvSpPr>
          <p:nvPr>
            <p:ph type="sldNum" sz="quarter" idx="4"/>
          </p:nvPr>
        </p:nvSpPr>
        <p:spPr>
          <a:xfrm>
            <a:off x="6457952" y="4665661"/>
            <a:ext cx="2215133" cy="273844"/>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9941A0B6-A7DD-2546-A836-2371DA6E6AEF}" type="slidenum">
              <a:rPr lang="de-DE" smtClean="0"/>
              <a:pPr/>
              <a:t>‹Nr.›</a:t>
            </a:fld>
            <a:endParaRPr lang="de-DE" dirty="0"/>
          </a:p>
        </p:txBody>
      </p:sp>
      <p:sp>
        <p:nvSpPr>
          <p:cNvPr id="7" name="Rechteck 6">
            <a:extLst>
              <a:ext uri="{FF2B5EF4-FFF2-40B4-BE49-F238E27FC236}">
                <a16:creationId xmlns:a16="http://schemas.microsoft.com/office/drawing/2014/main" id="{BCB82262-1948-154D-8395-D872296F0ABF}"/>
              </a:ext>
            </a:extLst>
          </p:cNvPr>
          <p:cNvSpPr/>
          <p:nvPr userDrawn="1"/>
        </p:nvSpPr>
        <p:spPr>
          <a:xfrm>
            <a:off x="0" y="5088258"/>
            <a:ext cx="9144000" cy="62100"/>
          </a:xfrm>
          <a:prstGeom prst="rect">
            <a:avLst/>
          </a:prstGeom>
          <a:solidFill>
            <a:srgbClr val="FF1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a:p>
        </p:txBody>
      </p:sp>
      <p:pic>
        <p:nvPicPr>
          <p:cNvPr id="8" name="Grafik 7">
            <a:extLst>
              <a:ext uri="{FF2B5EF4-FFF2-40B4-BE49-F238E27FC236}">
                <a16:creationId xmlns:a16="http://schemas.microsoft.com/office/drawing/2014/main" id="{274D210C-73CA-F144-8E96-ACD55A6DD777}"/>
              </a:ext>
            </a:extLst>
          </p:cNvPr>
          <p:cNvPicPr>
            <a:picLocks noChangeAspect="1"/>
          </p:cNvPicPr>
          <p:nvPr userDrawn="1"/>
        </p:nvPicPr>
        <p:blipFill>
          <a:blip r:embed="rId3"/>
          <a:stretch>
            <a:fillRect/>
          </a:stretch>
        </p:blipFill>
        <p:spPr>
          <a:xfrm>
            <a:off x="6701313" y="381953"/>
            <a:ext cx="1971772" cy="324000"/>
          </a:xfrm>
          <a:prstGeom prst="rect">
            <a:avLst/>
          </a:prstGeom>
        </p:spPr>
      </p:pic>
      <p:sp>
        <p:nvSpPr>
          <p:cNvPr id="29" name="Textfeld 28">
            <a:extLst>
              <a:ext uri="{FF2B5EF4-FFF2-40B4-BE49-F238E27FC236}">
                <a16:creationId xmlns:a16="http://schemas.microsoft.com/office/drawing/2014/main" id="{56121F6C-89B6-0C43-822A-152C3E62311A}"/>
              </a:ext>
            </a:extLst>
          </p:cNvPr>
          <p:cNvSpPr txBox="1"/>
          <p:nvPr userDrawn="1"/>
        </p:nvSpPr>
        <p:spPr>
          <a:xfrm>
            <a:off x="470914" y="968327"/>
            <a:ext cx="2558035" cy="346249"/>
          </a:xfrm>
          <a:prstGeom prst="rect">
            <a:avLst/>
          </a:prstGeom>
          <a:noFill/>
        </p:spPr>
        <p:txBody>
          <a:bodyPr wrap="square" rtlCol="0">
            <a:spAutoFit/>
          </a:bodyPr>
          <a:lstStyle/>
          <a:p>
            <a:pPr algn="l">
              <a:defRPr/>
            </a:pPr>
            <a:r>
              <a:rPr lang="de-CH" sz="825" dirty="0" smtClean="0">
                <a:latin typeface="Arial" panose="020B0604020202020204" pitchFamily="34" charset="0"/>
                <a:cs typeface="Arial" panose="020B0604020202020204" pitchFamily="34" charset="0"/>
              </a:rPr>
              <a:t>Departement</a:t>
            </a:r>
            <a:r>
              <a:rPr lang="de-CH" sz="825" baseline="0" dirty="0" smtClean="0">
                <a:latin typeface="Arial" panose="020B0604020202020204" pitchFamily="34" charset="0"/>
                <a:cs typeface="Arial" panose="020B0604020202020204" pitchFamily="34" charset="0"/>
              </a:rPr>
              <a:t> Soziales</a:t>
            </a:r>
          </a:p>
          <a:p>
            <a:pPr algn="l">
              <a:defRPr/>
            </a:pPr>
            <a:r>
              <a:rPr lang="de-CH" sz="825" baseline="0" dirty="0" smtClean="0">
                <a:latin typeface="Arial" panose="020B0604020202020204" pitchFamily="34" charset="0"/>
                <a:cs typeface="Arial" panose="020B0604020202020204" pitchFamily="34" charset="0"/>
              </a:rPr>
              <a:t>Prävention und Frühintervention</a:t>
            </a:r>
            <a:endParaRPr lang="de-CH" sz="825" dirty="0">
              <a:latin typeface="Arial" panose="020B0604020202020204" pitchFamily="34" charset="0"/>
              <a:cs typeface="Arial" panose="020B0604020202020204" pitchFamily="34" charset="0"/>
            </a:endParaRPr>
          </a:p>
        </p:txBody>
      </p:sp>
      <p:sp>
        <p:nvSpPr>
          <p:cNvPr id="9" name="Textplatzhalter 8">
            <a:extLst>
              <a:ext uri="{FF2B5EF4-FFF2-40B4-BE49-F238E27FC236}">
                <a16:creationId xmlns:a16="http://schemas.microsoft.com/office/drawing/2014/main" id="{7B5FDDE2-DA1C-9341-B60B-7667C6A7B3F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r>
              <a:rPr lang="de-DE" dirty="0"/>
              <a:t>Mastertextformat bearbeiten
Zweite Ebene
Dritte Ebene
Vierte Ebene</a:t>
            </a:r>
          </a:p>
        </p:txBody>
      </p:sp>
      <p:sp>
        <p:nvSpPr>
          <p:cNvPr id="10" name="Titelplatzhalter 9">
            <a:extLst>
              <a:ext uri="{FF2B5EF4-FFF2-40B4-BE49-F238E27FC236}">
                <a16:creationId xmlns:a16="http://schemas.microsoft.com/office/drawing/2014/main" id="{11C2AEB5-C413-B748-83C9-6C99E78AEBFA}"/>
              </a:ext>
            </a:extLst>
          </p:cNvPr>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de-DE" dirty="0"/>
              <a:t>Mastertitelformat bearbeiten</a:t>
            </a:r>
          </a:p>
        </p:txBody>
      </p:sp>
    </p:spTree>
    <p:extLst>
      <p:ext uri="{BB962C8B-B14F-4D97-AF65-F5344CB8AC3E}">
        <p14:creationId xmlns:p14="http://schemas.microsoft.com/office/powerpoint/2010/main" val="1089921527"/>
      </p:ext>
    </p:extLst>
  </p:cSld>
  <p:clrMap bg1="lt1" tx1="dk1" bg2="lt2" tx2="dk2" accent1="accent1" accent2="accent2" accent3="accent3" accent4="accent4" accent5="accent5" accent6="accent6" hlink="hlink" folHlink="folHlink"/>
  <p:sldLayoutIdLst>
    <p:sldLayoutId id="2147483649" r:id="rId1"/>
  </p:sldLayoutIdLst>
  <p:hf hdr="0"/>
  <p:txStyles>
    <p:titleStyle>
      <a:lvl1pPr algn="l" defTabSz="685766" rtl="0" eaLnBrk="1" latinLnBrk="0" hangingPunct="1">
        <a:lnSpc>
          <a:spcPct val="100000"/>
        </a:lnSpc>
        <a:spcBef>
          <a:spcPct val="0"/>
        </a:spcBef>
        <a:buNone/>
        <a:defRPr sz="3000" b="1" i="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685766" rtl="0" eaLnBrk="1" latinLnBrk="0" hangingPunct="1">
        <a:lnSpc>
          <a:spcPct val="100000"/>
        </a:lnSpc>
        <a:spcBef>
          <a:spcPts val="600"/>
        </a:spcBef>
        <a:spcAft>
          <a:spcPts val="600"/>
        </a:spcAft>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342884" indent="0" algn="l" defTabSz="685766"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22C87E2A-17C3-DD4B-8CB9-58C01EFDE068}"/>
              </a:ext>
            </a:extLst>
          </p:cNvPr>
          <p:cNvSpPr>
            <a:spLocks noGrp="1"/>
          </p:cNvSpPr>
          <p:nvPr>
            <p:ph type="dt" sz="half" idx="2"/>
          </p:nvPr>
        </p:nvSpPr>
        <p:spPr>
          <a:xfrm>
            <a:off x="474981" y="4665661"/>
            <a:ext cx="2211071" cy="273844"/>
          </a:xfrm>
          <a:prstGeom prst="rect">
            <a:avLst/>
          </a:prstGeom>
        </p:spPr>
        <p:txBody>
          <a:bodyPr vert="horz" lIns="91440" tIns="45720" rIns="91440" bIns="45720" rtlCol="0" anchor="ctr"/>
          <a:lstStyle>
            <a:lvl1pPr algn="l">
              <a:defRPr sz="900" baseline="0">
                <a:solidFill>
                  <a:schemeClr val="tx1">
                    <a:tint val="75000"/>
                  </a:schemeClr>
                </a:solidFill>
                <a:latin typeface="Arial" panose="020B0604020202020204" pitchFamily="34" charset="0"/>
                <a:cs typeface="Arial" panose="020B0604020202020204" pitchFamily="34" charset="0"/>
              </a:defRPr>
            </a:lvl1pPr>
          </a:lstStyle>
          <a:p>
            <a:fld id="{3186FC75-AD39-41ED-ADD0-33989F641E05}" type="datetime4">
              <a:rPr lang="de-CH" smtClean="0"/>
              <a:t>11. Mai 2023</a:t>
            </a:fld>
            <a:endParaRPr lang="de-DE" dirty="0"/>
          </a:p>
        </p:txBody>
      </p:sp>
      <p:sp>
        <p:nvSpPr>
          <p:cNvPr id="5" name="Fußzeilenplatzhalter 4">
            <a:extLst>
              <a:ext uri="{FF2B5EF4-FFF2-40B4-BE49-F238E27FC236}">
                <a16:creationId xmlns:a16="http://schemas.microsoft.com/office/drawing/2014/main" id="{A028AD3A-E35C-374B-92D1-1FE178C7E2EC}"/>
              </a:ext>
            </a:extLst>
          </p:cNvPr>
          <p:cNvSpPr>
            <a:spLocks noGrp="1"/>
          </p:cNvSpPr>
          <p:nvPr>
            <p:ph type="ftr" sz="quarter" idx="3"/>
          </p:nvPr>
        </p:nvSpPr>
        <p:spPr>
          <a:xfrm>
            <a:off x="3028950" y="4665661"/>
            <a:ext cx="3086100" cy="273844"/>
          </a:xfrm>
          <a:prstGeom prst="rect">
            <a:avLst/>
          </a:prstGeom>
        </p:spPr>
        <p:txBody>
          <a:bodyPr vert="horz" lIns="91440" tIns="45720" rIns="91440" bIns="45720" rtlCol="0" anchor="ctr"/>
          <a:lstStyle>
            <a:lvl1pPr algn="ctr">
              <a:defRPr sz="900" baseline="0">
                <a:solidFill>
                  <a:schemeClr val="tx1">
                    <a:tint val="75000"/>
                  </a:schemeClr>
                </a:solidFill>
                <a:latin typeface="Arial" panose="020B0604020202020204" pitchFamily="34" charset="0"/>
                <a:cs typeface="Arial" panose="020B0604020202020204" pitchFamily="34" charset="0"/>
              </a:defRPr>
            </a:lvl1pPr>
          </a:lstStyle>
          <a:p>
            <a:r>
              <a:rPr lang="de-DE" dirty="0" smtClean="0"/>
              <a:t>Prävention und Frühintervention</a:t>
            </a:r>
            <a:endParaRPr lang="de-DE" dirty="0"/>
          </a:p>
        </p:txBody>
      </p:sp>
      <p:sp>
        <p:nvSpPr>
          <p:cNvPr id="6" name="Foliennummernplatzhalter 5">
            <a:extLst>
              <a:ext uri="{FF2B5EF4-FFF2-40B4-BE49-F238E27FC236}">
                <a16:creationId xmlns:a16="http://schemas.microsoft.com/office/drawing/2014/main" id="{7ACEED2E-16D8-EF44-821F-A16814C145AF}"/>
              </a:ext>
            </a:extLst>
          </p:cNvPr>
          <p:cNvSpPr>
            <a:spLocks noGrp="1"/>
          </p:cNvSpPr>
          <p:nvPr>
            <p:ph type="sldNum" sz="quarter" idx="4"/>
          </p:nvPr>
        </p:nvSpPr>
        <p:spPr>
          <a:xfrm>
            <a:off x="6457952" y="4665661"/>
            <a:ext cx="2215133" cy="273844"/>
          </a:xfrm>
          <a:prstGeom prst="rect">
            <a:avLst/>
          </a:prstGeom>
        </p:spPr>
        <p:txBody>
          <a:bodyPr vert="horz" lIns="91440" tIns="45720" rIns="91440" bIns="45720" rtlCol="0" anchor="ctr"/>
          <a:lstStyle>
            <a:lvl1pPr algn="r">
              <a:defRPr sz="900" baseline="0">
                <a:solidFill>
                  <a:schemeClr val="tx1">
                    <a:tint val="75000"/>
                  </a:schemeClr>
                </a:solidFill>
                <a:latin typeface="Arial" panose="020B0604020202020204" pitchFamily="34" charset="0"/>
                <a:cs typeface="Arial" panose="020B0604020202020204" pitchFamily="34" charset="0"/>
              </a:defRPr>
            </a:lvl1pPr>
          </a:lstStyle>
          <a:p>
            <a:fld id="{9941A0B6-A7DD-2546-A836-2371DA6E6AEF}" type="slidenum">
              <a:rPr lang="de-DE" smtClean="0"/>
              <a:pPr/>
              <a:t>‹Nr.›</a:t>
            </a:fld>
            <a:endParaRPr lang="de-DE" dirty="0"/>
          </a:p>
        </p:txBody>
      </p:sp>
      <p:sp>
        <p:nvSpPr>
          <p:cNvPr id="7" name="Rechteck 6">
            <a:extLst>
              <a:ext uri="{FF2B5EF4-FFF2-40B4-BE49-F238E27FC236}">
                <a16:creationId xmlns:a16="http://schemas.microsoft.com/office/drawing/2014/main" id="{BCB82262-1948-154D-8395-D872296F0ABF}"/>
              </a:ext>
            </a:extLst>
          </p:cNvPr>
          <p:cNvSpPr/>
          <p:nvPr userDrawn="1"/>
        </p:nvSpPr>
        <p:spPr>
          <a:xfrm>
            <a:off x="0" y="5088258"/>
            <a:ext cx="9144000" cy="62100"/>
          </a:xfrm>
          <a:prstGeom prst="rect">
            <a:avLst/>
          </a:prstGeom>
          <a:solidFill>
            <a:srgbClr val="FF1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a:p>
        </p:txBody>
      </p:sp>
      <p:pic>
        <p:nvPicPr>
          <p:cNvPr id="8" name="Grafik 7">
            <a:extLst>
              <a:ext uri="{FF2B5EF4-FFF2-40B4-BE49-F238E27FC236}">
                <a16:creationId xmlns:a16="http://schemas.microsoft.com/office/drawing/2014/main" id="{274D210C-73CA-F144-8E96-ACD55A6DD777}"/>
              </a:ext>
            </a:extLst>
          </p:cNvPr>
          <p:cNvPicPr>
            <a:picLocks noChangeAspect="1"/>
          </p:cNvPicPr>
          <p:nvPr userDrawn="1"/>
        </p:nvPicPr>
        <p:blipFill>
          <a:blip r:embed="rId9"/>
          <a:stretch>
            <a:fillRect/>
          </a:stretch>
        </p:blipFill>
        <p:spPr>
          <a:xfrm>
            <a:off x="7053083" y="380702"/>
            <a:ext cx="1620000" cy="266198"/>
          </a:xfrm>
          <a:prstGeom prst="rect">
            <a:avLst/>
          </a:prstGeom>
        </p:spPr>
      </p:pic>
      <p:sp>
        <p:nvSpPr>
          <p:cNvPr id="9" name="Textplatzhalter 8">
            <a:extLst>
              <a:ext uri="{FF2B5EF4-FFF2-40B4-BE49-F238E27FC236}">
                <a16:creationId xmlns:a16="http://schemas.microsoft.com/office/drawing/2014/main" id="{7B5FDDE2-DA1C-9341-B60B-7667C6A7B3F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r>
              <a:rPr lang="de-DE" dirty="0"/>
              <a:t>Mastertextformat bearbeiten
Zweite Ebene
Dritte Ebene
Vierte Ebene</a:t>
            </a:r>
          </a:p>
        </p:txBody>
      </p:sp>
      <p:sp>
        <p:nvSpPr>
          <p:cNvPr id="10" name="Titelplatzhalter 9">
            <a:extLst>
              <a:ext uri="{FF2B5EF4-FFF2-40B4-BE49-F238E27FC236}">
                <a16:creationId xmlns:a16="http://schemas.microsoft.com/office/drawing/2014/main" id="{11C2AEB5-C413-B748-83C9-6C99E78AEBFA}"/>
              </a:ext>
            </a:extLst>
          </p:cNvPr>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de-DE" dirty="0"/>
              <a:t>Mastertitelformat bearbeiten</a:t>
            </a:r>
          </a:p>
        </p:txBody>
      </p:sp>
    </p:spTree>
    <p:extLst>
      <p:ext uri="{BB962C8B-B14F-4D97-AF65-F5344CB8AC3E}">
        <p14:creationId xmlns:p14="http://schemas.microsoft.com/office/powerpoint/2010/main" val="1991155192"/>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5" r:id="rId5"/>
    <p:sldLayoutId id="2147483656" r:id="rId6"/>
    <p:sldLayoutId id="2147483657" r:id="rId7"/>
  </p:sldLayoutIdLst>
  <p:hf hdr="0"/>
  <p:txStyles>
    <p:titleStyle>
      <a:lvl1pPr algn="l" defTabSz="685766" rtl="0" eaLnBrk="1" latinLnBrk="0" hangingPunct="1">
        <a:lnSpc>
          <a:spcPct val="110000"/>
        </a:lnSpc>
        <a:spcBef>
          <a:spcPct val="0"/>
        </a:spcBef>
        <a:buNone/>
        <a:defRPr sz="3000" b="1" i="0" kern="1200" baseline="0">
          <a:solidFill>
            <a:schemeClr val="tx1"/>
          </a:solidFill>
          <a:latin typeface="Arial" panose="020B0604020202020204" pitchFamily="34" charset="0"/>
          <a:ea typeface="+mj-ea"/>
          <a:cs typeface="Arial" panose="020B0604020202020204" pitchFamily="34" charset="0"/>
        </a:defRPr>
      </a:lvl1pPr>
    </p:titleStyle>
    <p:bodyStyle>
      <a:lvl1pPr marL="171442" indent="-171442" algn="l" defTabSz="685766" rtl="0" eaLnBrk="1" latinLnBrk="0" hangingPunct="1">
        <a:lnSpc>
          <a:spcPct val="100000"/>
        </a:lnSpc>
        <a:spcBef>
          <a:spcPts val="600"/>
        </a:spcBef>
        <a:spcAft>
          <a:spcPts val="600"/>
        </a:spcAft>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342884" indent="0" algn="l" defTabSz="685766"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f0WcTfA6XSA&amp;t=54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medienanstalt-nrw.de/medienorientierung/selbstbestimmte-smartphone-nutzung.html"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hyperlink" Target="https://suchtpraevention-zh.ch/" TargetMode="Externa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lkohol und Drogen bei Jugendlichen"/>
          <p:cNvPicPr>
            <a:picLocks noChangeAspect="1" noChangeArrowheads="1"/>
          </p:cNvPicPr>
          <p:nvPr/>
        </p:nvPicPr>
        <p:blipFill rotWithShape="1">
          <a:blip r:embed="rId3">
            <a:extLst>
              <a:ext uri="{28A0092B-C50C-407E-A947-70E740481C1C}">
                <a14:useLocalDpi xmlns:a14="http://schemas.microsoft.com/office/drawing/2010/main" val="0"/>
              </a:ext>
            </a:extLst>
          </a:blip>
          <a:srcRect b="4520"/>
          <a:stretch/>
        </p:blipFill>
        <p:spPr bwMode="auto">
          <a:xfrm>
            <a:off x="4581174" y="928189"/>
            <a:ext cx="4127204" cy="259312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1796A9AE-F1D2-E742-87A8-8F4FC986F21F}"/>
              </a:ext>
            </a:extLst>
          </p:cNvPr>
          <p:cNvSpPr>
            <a:spLocks noGrp="1"/>
          </p:cNvSpPr>
          <p:nvPr>
            <p:ph type="ctrTitle"/>
          </p:nvPr>
        </p:nvSpPr>
        <p:spPr>
          <a:xfrm>
            <a:off x="634868" y="2968352"/>
            <a:ext cx="8771535" cy="1308878"/>
          </a:xfrm>
        </p:spPr>
        <p:txBody>
          <a:bodyPr/>
          <a:lstStyle/>
          <a:p>
            <a:r>
              <a:rPr lang="de-DE" dirty="0" smtClean="0"/>
              <a:t>Jugendliche &amp; Substanzkonsum</a:t>
            </a:r>
            <a:endParaRPr lang="de-DE" dirty="0"/>
          </a:p>
        </p:txBody>
      </p:sp>
      <p:sp>
        <p:nvSpPr>
          <p:cNvPr id="3" name="Untertitel 2">
            <a:extLst>
              <a:ext uri="{FF2B5EF4-FFF2-40B4-BE49-F238E27FC236}">
                <a16:creationId xmlns:a16="http://schemas.microsoft.com/office/drawing/2014/main" id="{711CA11D-B743-6D44-BD06-13F8F07ECBF7}"/>
              </a:ext>
            </a:extLst>
          </p:cNvPr>
          <p:cNvSpPr>
            <a:spLocks noGrp="1"/>
          </p:cNvSpPr>
          <p:nvPr>
            <p:ph type="subTitle" idx="1"/>
          </p:nvPr>
        </p:nvSpPr>
        <p:spPr>
          <a:xfrm>
            <a:off x="-289219" y="3274943"/>
            <a:ext cx="3946305" cy="492742"/>
          </a:xfrm>
        </p:spPr>
        <p:txBody>
          <a:bodyPr>
            <a:noAutofit/>
          </a:bodyPr>
          <a:lstStyle/>
          <a:p>
            <a:pPr algn="r"/>
            <a:r>
              <a:rPr lang="de-DE" sz="1600" dirty="0" smtClean="0"/>
              <a:t>EMW Gymnasien</a:t>
            </a:r>
            <a:r>
              <a:rPr lang="de-DE" sz="1600" dirty="0"/>
              <a:t>, </a:t>
            </a:r>
            <a:r>
              <a:rPr lang="de-DE" sz="1600" dirty="0" smtClean="0"/>
              <a:t>11. </a:t>
            </a:r>
            <a:r>
              <a:rPr lang="de-DE" sz="1600" dirty="0"/>
              <a:t>Mai </a:t>
            </a:r>
            <a:r>
              <a:rPr lang="de-DE" sz="1600" dirty="0" smtClean="0"/>
              <a:t>2023</a:t>
            </a:r>
            <a:endParaRPr lang="de-DE" sz="1600" dirty="0"/>
          </a:p>
        </p:txBody>
      </p:sp>
      <p:sp>
        <p:nvSpPr>
          <p:cNvPr id="9" name="Untertitel 2">
            <a:extLst>
              <a:ext uri="{FF2B5EF4-FFF2-40B4-BE49-F238E27FC236}">
                <a16:creationId xmlns:a16="http://schemas.microsoft.com/office/drawing/2014/main" id="{711CA11D-B743-6D44-BD06-13F8F07ECBF7}"/>
              </a:ext>
            </a:extLst>
          </p:cNvPr>
          <p:cNvSpPr txBox="1">
            <a:spLocks/>
          </p:cNvSpPr>
          <p:nvPr/>
        </p:nvSpPr>
        <p:spPr>
          <a:xfrm>
            <a:off x="372465" y="4471166"/>
            <a:ext cx="6858000" cy="645176"/>
          </a:xfrm>
          <a:prstGeom prst="rect">
            <a:avLst/>
          </a:prstGeom>
        </p:spPr>
        <p:txBody>
          <a:bodyPr vert="horz" lIns="91440" tIns="45720" rIns="91440" bIns="45720" rtlCol="0">
            <a:normAutofit/>
          </a:bodyPr>
          <a:lstStyle>
            <a:lvl1pPr marL="0" indent="0" algn="l" defTabSz="685766" rtl="0" eaLnBrk="1" latinLnBrk="0" hangingPunct="1">
              <a:lnSpc>
                <a:spcPct val="100000"/>
              </a:lnSpc>
              <a:spcBef>
                <a:spcPts val="600"/>
              </a:spcBef>
              <a:spcAft>
                <a:spcPts val="600"/>
              </a:spcAft>
              <a:buFont typeface="Arial" panose="020B0604020202020204" pitchFamily="34" charset="0"/>
              <a:buNone/>
              <a:defRPr sz="2100" kern="1200">
                <a:solidFill>
                  <a:schemeClr val="tx1"/>
                </a:solidFill>
                <a:latin typeface="Arial" panose="020B0604020202020204" pitchFamily="34" charset="0"/>
                <a:ea typeface="+mn-ea"/>
                <a:cs typeface="Arial" panose="020B0604020202020204" pitchFamily="34" charset="0"/>
              </a:defRPr>
            </a:lvl1pPr>
            <a:lvl2pPr marL="342884" indent="0" algn="ctr" defTabSz="685766"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66" indent="0" algn="ctr" defTabSz="685766"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49" indent="0" algn="ctr" defTabSz="68576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32" indent="0" algn="ctr" defTabSz="68576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15" indent="0" algn="ctr" defTabSz="68576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297" indent="0" algn="ctr" defTabSz="68576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180" indent="0" algn="ctr" defTabSz="68576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064" indent="0" algn="ctr" defTabSz="68576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endParaRPr lang="de-DE" sz="1400" dirty="0" smtClean="0"/>
          </a:p>
        </p:txBody>
      </p:sp>
      <p:sp>
        <p:nvSpPr>
          <p:cNvPr id="10" name="Untertitel 2">
            <a:extLst>
              <a:ext uri="{FF2B5EF4-FFF2-40B4-BE49-F238E27FC236}">
                <a16:creationId xmlns:a16="http://schemas.microsoft.com/office/drawing/2014/main" id="{711CA11D-B743-6D44-BD06-13F8F07ECBF7}"/>
              </a:ext>
            </a:extLst>
          </p:cNvPr>
          <p:cNvSpPr txBox="1">
            <a:spLocks/>
          </p:cNvSpPr>
          <p:nvPr/>
        </p:nvSpPr>
        <p:spPr>
          <a:xfrm>
            <a:off x="634869" y="4301012"/>
            <a:ext cx="6858000" cy="645176"/>
          </a:xfrm>
          <a:prstGeom prst="rect">
            <a:avLst/>
          </a:prstGeom>
        </p:spPr>
        <p:txBody>
          <a:bodyPr vert="horz" lIns="91440" tIns="45720" rIns="91440" bIns="45720" rtlCol="0">
            <a:normAutofit/>
          </a:bodyPr>
          <a:lstStyle>
            <a:lvl1pPr marL="0" indent="0" algn="l" defTabSz="685766" rtl="0" eaLnBrk="1" latinLnBrk="0" hangingPunct="1">
              <a:lnSpc>
                <a:spcPct val="100000"/>
              </a:lnSpc>
              <a:spcBef>
                <a:spcPts val="600"/>
              </a:spcBef>
              <a:spcAft>
                <a:spcPts val="600"/>
              </a:spcAft>
              <a:buFont typeface="Arial" panose="020B0604020202020204" pitchFamily="34" charset="0"/>
              <a:buNone/>
              <a:defRPr sz="2100" kern="1200">
                <a:solidFill>
                  <a:schemeClr val="tx1"/>
                </a:solidFill>
                <a:latin typeface="Arial" panose="020B0604020202020204" pitchFamily="34" charset="0"/>
                <a:ea typeface="+mn-ea"/>
                <a:cs typeface="Arial" panose="020B0604020202020204" pitchFamily="34" charset="0"/>
              </a:defRPr>
            </a:lvl1pPr>
            <a:lvl2pPr marL="342884" indent="0" algn="ctr" defTabSz="685766"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66" indent="0" algn="ctr" defTabSz="685766"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49" indent="0" algn="ctr" defTabSz="68576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32" indent="0" algn="ctr" defTabSz="68576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15" indent="0" algn="ctr" defTabSz="68576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297" indent="0" algn="ctr" defTabSz="68576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180" indent="0" algn="ctr" defTabSz="68576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064" indent="0" algn="ctr" defTabSz="68576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de-DE" sz="2000" dirty="0" smtClean="0"/>
              <a:t>Was können Eltern tun?</a:t>
            </a:r>
          </a:p>
        </p:txBody>
      </p:sp>
      <p:sp>
        <p:nvSpPr>
          <p:cNvPr id="14" name="Untertitel 2">
            <a:extLst>
              <a:ext uri="{FF2B5EF4-FFF2-40B4-BE49-F238E27FC236}">
                <a16:creationId xmlns:a16="http://schemas.microsoft.com/office/drawing/2014/main" id="{711CA11D-B743-6D44-BD06-13F8F07ECBF7}"/>
              </a:ext>
            </a:extLst>
          </p:cNvPr>
          <p:cNvSpPr txBox="1">
            <a:spLocks/>
          </p:cNvSpPr>
          <p:nvPr/>
        </p:nvSpPr>
        <p:spPr>
          <a:xfrm>
            <a:off x="5020636" y="4623600"/>
            <a:ext cx="3946305" cy="492742"/>
          </a:xfrm>
          <a:prstGeom prst="rect">
            <a:avLst/>
          </a:prstGeom>
        </p:spPr>
        <p:txBody>
          <a:bodyPr vert="horz" lIns="91440" tIns="45720" rIns="91440" bIns="45720" rtlCol="0">
            <a:noAutofit/>
          </a:bodyPr>
          <a:lstStyle>
            <a:lvl1pPr marL="0" indent="0" algn="l" defTabSz="685766" rtl="0" eaLnBrk="1" latinLnBrk="0" hangingPunct="1">
              <a:lnSpc>
                <a:spcPct val="100000"/>
              </a:lnSpc>
              <a:spcBef>
                <a:spcPts val="600"/>
              </a:spcBef>
              <a:spcAft>
                <a:spcPts val="600"/>
              </a:spcAft>
              <a:buFont typeface="Arial" panose="020B0604020202020204" pitchFamily="34" charset="0"/>
              <a:buNone/>
              <a:defRPr sz="2100" kern="1200">
                <a:solidFill>
                  <a:schemeClr val="tx1"/>
                </a:solidFill>
                <a:latin typeface="Arial" panose="020B0604020202020204" pitchFamily="34" charset="0"/>
                <a:ea typeface="+mn-ea"/>
                <a:cs typeface="Arial" panose="020B0604020202020204" pitchFamily="34" charset="0"/>
              </a:defRPr>
            </a:lvl1pPr>
            <a:lvl2pPr marL="342884" indent="0" algn="ctr" defTabSz="685766"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66" indent="0" algn="ctr" defTabSz="685766"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49" indent="0" algn="ctr" defTabSz="68576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32" indent="0" algn="ctr" defTabSz="68576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15" indent="0" algn="ctr" defTabSz="68576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297" indent="0" algn="ctr" defTabSz="68576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180" indent="0" algn="ctr" defTabSz="68576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064" indent="0" algn="ctr" defTabSz="68576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r>
              <a:rPr lang="de-DE" sz="1200" dirty="0" smtClean="0"/>
              <a:t>Gianni Tiloca, Ronya Maccarini</a:t>
            </a:r>
            <a:endParaRPr lang="de-DE" sz="1200" dirty="0"/>
          </a:p>
        </p:txBody>
      </p:sp>
    </p:spTree>
    <p:extLst>
      <p:ext uri="{BB962C8B-B14F-4D97-AF65-F5344CB8AC3E}">
        <p14:creationId xmlns:p14="http://schemas.microsoft.com/office/powerpoint/2010/main" val="28879505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Alkohol</a:t>
            </a:r>
            <a:endParaRPr lang="de-CH" dirty="0"/>
          </a:p>
        </p:txBody>
      </p:sp>
      <p:sp>
        <p:nvSpPr>
          <p:cNvPr id="5" name="Textfeld 4"/>
          <p:cNvSpPr txBox="1"/>
          <p:nvPr/>
        </p:nvSpPr>
        <p:spPr>
          <a:xfrm>
            <a:off x="4525428" y="4740748"/>
            <a:ext cx="4618572" cy="261610"/>
          </a:xfrm>
          <a:prstGeom prst="rect">
            <a:avLst/>
          </a:prstGeom>
          <a:noFill/>
        </p:spPr>
        <p:txBody>
          <a:bodyPr wrap="none" rtlCol="0">
            <a:spAutoFit/>
          </a:bodyPr>
          <a:lstStyle/>
          <a:p>
            <a:r>
              <a:rPr lang="de-CH" sz="1100" dirty="0" smtClean="0"/>
              <a:t>Quelle: HBSC-Studie </a:t>
            </a:r>
            <a:r>
              <a:rPr lang="de-CH" sz="1100" dirty="0" err="1" smtClean="0"/>
              <a:t>Health</a:t>
            </a:r>
            <a:r>
              <a:rPr lang="de-CH" sz="1100" dirty="0" smtClean="0"/>
              <a:t> </a:t>
            </a:r>
            <a:r>
              <a:rPr lang="de-CH" sz="1100" dirty="0" err="1" smtClean="0"/>
              <a:t>Behaviour</a:t>
            </a:r>
            <a:r>
              <a:rPr lang="de-CH" sz="1100" dirty="0" smtClean="0"/>
              <a:t> in School </a:t>
            </a:r>
            <a:r>
              <a:rPr lang="de-CH" sz="1100" dirty="0" err="1" smtClean="0"/>
              <a:t>aged</a:t>
            </a:r>
            <a:r>
              <a:rPr lang="de-CH" sz="1100" dirty="0" smtClean="0"/>
              <a:t> </a:t>
            </a:r>
            <a:r>
              <a:rPr lang="de-CH" sz="1100" dirty="0" err="1" smtClean="0"/>
              <a:t>Children</a:t>
            </a:r>
            <a:r>
              <a:rPr lang="de-CH" sz="1100" dirty="0" smtClean="0"/>
              <a:t> (2022)</a:t>
            </a:r>
            <a:endParaRPr lang="de-CH" sz="1100" dirty="0"/>
          </a:p>
        </p:txBody>
      </p:sp>
      <p:pic>
        <p:nvPicPr>
          <p:cNvPr id="7" name="Grafik 6"/>
          <p:cNvPicPr>
            <a:picLocks noChangeAspect="1"/>
          </p:cNvPicPr>
          <p:nvPr/>
        </p:nvPicPr>
        <p:blipFill rotWithShape="1">
          <a:blip r:embed="rId3"/>
          <a:srcRect r="31094" b="91048"/>
          <a:stretch/>
        </p:blipFill>
        <p:spPr>
          <a:xfrm>
            <a:off x="583987" y="1120656"/>
            <a:ext cx="5234870" cy="294724"/>
          </a:xfrm>
          <a:prstGeom prst="rect">
            <a:avLst/>
          </a:prstGeom>
        </p:spPr>
      </p:pic>
      <p:pic>
        <p:nvPicPr>
          <p:cNvPr id="6" name="Grafik 5"/>
          <p:cNvPicPr>
            <a:picLocks noChangeAspect="1"/>
          </p:cNvPicPr>
          <p:nvPr/>
        </p:nvPicPr>
        <p:blipFill rotWithShape="1">
          <a:blip r:embed="rId3"/>
          <a:srcRect l="69702" t="36708" r="655" b="-749"/>
          <a:stretch/>
        </p:blipFill>
        <p:spPr>
          <a:xfrm>
            <a:off x="6461256" y="2365348"/>
            <a:ext cx="2251992" cy="2108409"/>
          </a:xfrm>
          <a:prstGeom prst="rect">
            <a:avLst/>
          </a:prstGeom>
        </p:spPr>
      </p:pic>
      <p:pic>
        <p:nvPicPr>
          <p:cNvPr id="8" name="Grafik 7"/>
          <p:cNvPicPr>
            <a:picLocks noChangeAspect="1"/>
          </p:cNvPicPr>
          <p:nvPr/>
        </p:nvPicPr>
        <p:blipFill rotWithShape="1">
          <a:blip r:embed="rId3"/>
          <a:srcRect l="12799" t="10471" r="45529" b="63622"/>
          <a:stretch/>
        </p:blipFill>
        <p:spPr>
          <a:xfrm>
            <a:off x="682599" y="1706515"/>
            <a:ext cx="4793402" cy="1291427"/>
          </a:xfrm>
          <a:prstGeom prst="rect">
            <a:avLst/>
          </a:prstGeom>
          <a:ln w="95250">
            <a:solidFill>
              <a:srgbClr val="FF0000"/>
            </a:solidFill>
          </a:ln>
        </p:spPr>
      </p:pic>
      <p:sp>
        <p:nvSpPr>
          <p:cNvPr id="9" name="Inhaltsplatzhalter 2"/>
          <p:cNvSpPr txBox="1">
            <a:spLocks/>
          </p:cNvSpPr>
          <p:nvPr/>
        </p:nvSpPr>
        <p:spPr>
          <a:xfrm>
            <a:off x="474980" y="4170921"/>
            <a:ext cx="7065600" cy="831437"/>
          </a:xfrm>
          <a:prstGeom prst="rect">
            <a:avLst/>
          </a:prstGeom>
          <a:solidFill>
            <a:schemeClr val="bg1"/>
          </a:solidFill>
          <a:ln w="60325">
            <a:solidFill>
              <a:srgbClr val="009999"/>
            </a:solidFill>
          </a:ln>
        </p:spPr>
        <p:txBody>
          <a:bodyPr vert="horz" lIns="91440" tIns="45720" rIns="91440" bIns="45720" rtlCol="0">
            <a:noAutofit/>
          </a:bodyPr>
          <a:lstStyle>
            <a:defPPr>
              <a:defRPr lang="de-DE"/>
            </a:defPPr>
            <a:lvl1pPr indent="0" algn="ctr" defTabSz="685766">
              <a:lnSpc>
                <a:spcPct val="100000"/>
              </a:lnSpc>
              <a:spcBef>
                <a:spcPts val="600"/>
              </a:spcBef>
              <a:spcAft>
                <a:spcPts val="600"/>
              </a:spcAft>
              <a:buFont typeface="Arial" panose="020B0604020202020204" pitchFamily="34" charset="0"/>
              <a:buNone/>
              <a:defRPr sz="2100" baseline="0">
                <a:solidFill>
                  <a:srgbClr val="C00000"/>
                </a:solidFill>
                <a:latin typeface="Arial" panose="020B0604020202020204" pitchFamily="34" charset="0"/>
                <a:cs typeface="Arial" panose="020B0604020202020204" pitchFamily="34" charset="0"/>
              </a:defRPr>
            </a:lvl1pPr>
            <a:lvl2pPr marL="600045" indent="-257162" defTabSz="685766">
              <a:lnSpc>
                <a:spcPct val="90000"/>
              </a:lnSpc>
              <a:spcBef>
                <a:spcPts val="375"/>
              </a:spcBef>
              <a:buFont typeface="Arial" panose="020B0604020202020204" pitchFamily="34" charset="0"/>
              <a:buChar char="•"/>
              <a:defRPr sz="1800"/>
            </a:lvl2pPr>
            <a:lvl3pPr marL="857207" indent="-171442" defTabSz="685766">
              <a:lnSpc>
                <a:spcPct val="90000"/>
              </a:lnSpc>
              <a:spcBef>
                <a:spcPts val="375"/>
              </a:spcBef>
              <a:buFont typeface="Arial" panose="020B0604020202020204" pitchFamily="34" charset="0"/>
              <a:buChar char="•"/>
              <a:defRPr sz="1500"/>
            </a:lvl3pPr>
            <a:lvl4pPr marL="1200090" indent="-171442" defTabSz="685766">
              <a:lnSpc>
                <a:spcPct val="90000"/>
              </a:lnSpc>
              <a:spcBef>
                <a:spcPts val="375"/>
              </a:spcBef>
              <a:buFont typeface="Arial" panose="020B0604020202020204" pitchFamily="34" charset="0"/>
              <a:buChar char="•"/>
            </a:lvl4pPr>
            <a:lvl5pPr marL="1542974" indent="-171442" defTabSz="685766">
              <a:lnSpc>
                <a:spcPct val="90000"/>
              </a:lnSpc>
              <a:spcBef>
                <a:spcPts val="375"/>
              </a:spcBef>
              <a:buFont typeface="Arial" panose="020B0604020202020204" pitchFamily="34" charset="0"/>
              <a:buChar char="•"/>
            </a:lvl5pPr>
            <a:lvl6pPr marL="1885856" indent="-171442" defTabSz="685766">
              <a:lnSpc>
                <a:spcPct val="90000"/>
              </a:lnSpc>
              <a:spcBef>
                <a:spcPts val="375"/>
              </a:spcBef>
              <a:buFont typeface="Arial" panose="020B0604020202020204" pitchFamily="34" charset="0"/>
              <a:buChar char="•"/>
            </a:lvl6pPr>
            <a:lvl7pPr marL="2228739" indent="-171442" defTabSz="685766">
              <a:lnSpc>
                <a:spcPct val="90000"/>
              </a:lnSpc>
              <a:spcBef>
                <a:spcPts val="375"/>
              </a:spcBef>
              <a:buFont typeface="Arial" panose="020B0604020202020204" pitchFamily="34" charset="0"/>
              <a:buChar char="•"/>
            </a:lvl7pPr>
            <a:lvl8pPr marL="2571622" indent="-171442" defTabSz="685766">
              <a:lnSpc>
                <a:spcPct val="90000"/>
              </a:lnSpc>
              <a:spcBef>
                <a:spcPts val="375"/>
              </a:spcBef>
              <a:buFont typeface="Arial" panose="020B0604020202020204" pitchFamily="34" charset="0"/>
              <a:buChar char="•"/>
            </a:lvl8pPr>
            <a:lvl9pPr marL="2914505" indent="-171442" defTabSz="685766">
              <a:lnSpc>
                <a:spcPct val="90000"/>
              </a:lnSpc>
              <a:spcBef>
                <a:spcPts val="375"/>
              </a:spcBef>
              <a:buFont typeface="Arial" panose="020B0604020202020204" pitchFamily="34" charset="0"/>
              <a:buChar char="•"/>
            </a:lvl9pPr>
          </a:lstStyle>
          <a:p>
            <a:r>
              <a:rPr lang="de-CH" dirty="0"/>
              <a:t>Obwohl Alkohol an Jugendliche unter 16 Jahren nicht verkauft oder abgegeben werden darf.</a:t>
            </a:r>
          </a:p>
        </p:txBody>
      </p:sp>
      <p:sp>
        <p:nvSpPr>
          <p:cNvPr id="10" name="Inhaltsplatzhalter 2"/>
          <p:cNvSpPr txBox="1">
            <a:spLocks/>
          </p:cNvSpPr>
          <p:nvPr/>
        </p:nvSpPr>
        <p:spPr>
          <a:xfrm>
            <a:off x="474980" y="2850581"/>
            <a:ext cx="7065600" cy="1178968"/>
          </a:xfrm>
          <a:prstGeom prst="rect">
            <a:avLst/>
          </a:prstGeom>
          <a:solidFill>
            <a:schemeClr val="bg1"/>
          </a:solidFill>
          <a:ln w="60325">
            <a:solidFill>
              <a:srgbClr val="009999"/>
            </a:solidFill>
          </a:ln>
        </p:spPr>
        <p:txBody>
          <a:bodyPr vert="horz" lIns="91440" tIns="45720" rIns="91440" bIns="45720" rtlCol="0">
            <a:noAutofit/>
          </a:bodyPr>
          <a:lstStyle>
            <a:lvl1pPr marL="171442" indent="-171442" algn="l" defTabSz="685766" rtl="0" eaLnBrk="1" latinLnBrk="0" hangingPunct="1">
              <a:lnSpc>
                <a:spcPct val="100000"/>
              </a:lnSpc>
              <a:spcBef>
                <a:spcPts val="600"/>
              </a:spcBef>
              <a:spcAft>
                <a:spcPts val="600"/>
              </a:spcAft>
              <a:buFont typeface="Arial" panose="020B0604020202020204" pitchFamily="34" charset="0"/>
              <a:buChar char="•"/>
              <a:defRPr sz="2100" kern="1200" baseline="0">
                <a:solidFill>
                  <a:schemeClr val="tx1"/>
                </a:solidFill>
                <a:latin typeface="Arial" panose="020B0604020202020204" pitchFamily="34" charset="0"/>
                <a:ea typeface="+mn-ea"/>
                <a:cs typeface="Arial" panose="020B0604020202020204" pitchFamily="34" charset="0"/>
              </a:defRPr>
            </a:lvl1pPr>
            <a:lvl2pPr marL="600045" indent="-25716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de-CH" dirty="0" smtClean="0">
                <a:solidFill>
                  <a:srgbClr val="C00000"/>
                </a:solidFill>
              </a:rPr>
              <a:t>Rauschtrinken ist in der Schweiz wie auch gesamteuropäisch das wichtigste gesellschaftliche Gesundheitsproblem im Jugendalter.</a:t>
            </a:r>
          </a:p>
        </p:txBody>
      </p:sp>
    </p:spTree>
    <p:extLst>
      <p:ext uri="{BB962C8B-B14F-4D97-AF65-F5344CB8AC3E}">
        <p14:creationId xmlns:p14="http://schemas.microsoft.com/office/powerpoint/2010/main" val="383341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Alkohol</a:t>
            </a:r>
            <a:endParaRPr lang="de-CH" dirty="0"/>
          </a:p>
        </p:txBody>
      </p:sp>
      <p:pic>
        <p:nvPicPr>
          <p:cNvPr id="5" name="Grafik 4"/>
          <p:cNvPicPr>
            <a:picLocks noChangeAspect="1"/>
          </p:cNvPicPr>
          <p:nvPr/>
        </p:nvPicPr>
        <p:blipFill>
          <a:blip r:embed="rId3"/>
          <a:stretch>
            <a:fillRect/>
          </a:stretch>
        </p:blipFill>
        <p:spPr>
          <a:xfrm>
            <a:off x="464597" y="1044948"/>
            <a:ext cx="5398340" cy="3632462"/>
          </a:xfrm>
          <a:prstGeom prst="rect">
            <a:avLst/>
          </a:prstGeom>
        </p:spPr>
      </p:pic>
      <p:sp>
        <p:nvSpPr>
          <p:cNvPr id="6" name="Textfeld 5"/>
          <p:cNvSpPr txBox="1"/>
          <p:nvPr/>
        </p:nvSpPr>
        <p:spPr>
          <a:xfrm>
            <a:off x="7186413" y="4677410"/>
            <a:ext cx="1957587" cy="261610"/>
          </a:xfrm>
          <a:prstGeom prst="rect">
            <a:avLst/>
          </a:prstGeom>
          <a:noFill/>
        </p:spPr>
        <p:txBody>
          <a:bodyPr wrap="none" rtlCol="0">
            <a:spAutoFit/>
          </a:bodyPr>
          <a:lstStyle/>
          <a:p>
            <a:r>
              <a:rPr lang="de-CH" sz="1100" dirty="0" smtClean="0"/>
              <a:t>Quelle: HBSC-Studie (2022)</a:t>
            </a:r>
            <a:endParaRPr lang="de-CH" sz="1100" dirty="0"/>
          </a:p>
        </p:txBody>
      </p:sp>
      <p:pic>
        <p:nvPicPr>
          <p:cNvPr id="3" name="Grafik 2"/>
          <p:cNvPicPr>
            <a:picLocks noChangeAspect="1"/>
          </p:cNvPicPr>
          <p:nvPr/>
        </p:nvPicPr>
        <p:blipFill>
          <a:blip r:embed="rId4"/>
          <a:stretch>
            <a:fillRect/>
          </a:stretch>
        </p:blipFill>
        <p:spPr>
          <a:xfrm>
            <a:off x="5960987" y="1628684"/>
            <a:ext cx="3048803" cy="1232495"/>
          </a:xfrm>
          <a:prstGeom prst="rect">
            <a:avLst/>
          </a:prstGeom>
        </p:spPr>
      </p:pic>
      <p:sp>
        <p:nvSpPr>
          <p:cNvPr id="7" name="Rechteck 6"/>
          <p:cNvSpPr/>
          <p:nvPr/>
        </p:nvSpPr>
        <p:spPr>
          <a:xfrm>
            <a:off x="4043208" y="3322308"/>
            <a:ext cx="1625370" cy="7207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Textfeld 7"/>
          <p:cNvSpPr txBox="1"/>
          <p:nvPr/>
        </p:nvSpPr>
        <p:spPr>
          <a:xfrm>
            <a:off x="5847520" y="3529456"/>
            <a:ext cx="1819729" cy="300082"/>
          </a:xfrm>
          <a:prstGeom prst="rect">
            <a:avLst/>
          </a:prstGeom>
          <a:noFill/>
        </p:spPr>
        <p:txBody>
          <a:bodyPr wrap="none" rtlCol="0">
            <a:spAutoFit/>
          </a:bodyPr>
          <a:lstStyle/>
          <a:p>
            <a:r>
              <a:rPr lang="de-CH" b="1" dirty="0" smtClean="0">
                <a:solidFill>
                  <a:srgbClr val="FF0000"/>
                </a:solidFill>
              </a:rPr>
              <a:t>Steigender Konsum</a:t>
            </a:r>
            <a:endParaRPr lang="de-CH" b="1" dirty="0">
              <a:solidFill>
                <a:srgbClr val="FF0000"/>
              </a:solidFill>
            </a:endParaRPr>
          </a:p>
        </p:txBody>
      </p:sp>
      <p:sp>
        <p:nvSpPr>
          <p:cNvPr id="9" name="Textfeld 8"/>
          <p:cNvSpPr txBox="1"/>
          <p:nvPr/>
        </p:nvSpPr>
        <p:spPr>
          <a:xfrm>
            <a:off x="5809717" y="2711138"/>
            <a:ext cx="2925801" cy="300082"/>
          </a:xfrm>
          <a:prstGeom prst="rect">
            <a:avLst/>
          </a:prstGeom>
          <a:noFill/>
        </p:spPr>
        <p:txBody>
          <a:bodyPr wrap="none" rtlCol="0">
            <a:spAutoFit/>
          </a:bodyPr>
          <a:lstStyle/>
          <a:p>
            <a:r>
              <a:rPr lang="de-CH" b="1" dirty="0" smtClean="0">
                <a:solidFill>
                  <a:srgbClr val="FF0000"/>
                </a:solidFill>
              </a:rPr>
              <a:t>Annäherung Mädchen und Jungs</a:t>
            </a:r>
            <a:endParaRPr lang="de-CH" b="1" dirty="0">
              <a:solidFill>
                <a:srgbClr val="FF0000"/>
              </a:solidFill>
            </a:endParaRPr>
          </a:p>
        </p:txBody>
      </p:sp>
      <p:sp>
        <p:nvSpPr>
          <p:cNvPr id="10" name="Rechteck 9"/>
          <p:cNvSpPr/>
          <p:nvPr/>
        </p:nvSpPr>
        <p:spPr>
          <a:xfrm>
            <a:off x="4043208" y="2551207"/>
            <a:ext cx="1668459" cy="6850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94116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b1316951.smushcdn.com/1316951/wp-content/uploads/2020/07/Hard-Seltzer-Aufmacher.jpg?lossy=1&amp;strip=1&amp;web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488" y="182306"/>
            <a:ext cx="7880946" cy="4699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1322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Cannabis</a:t>
            </a:r>
            <a:endParaRPr lang="de-CH" dirty="0"/>
          </a:p>
        </p:txBody>
      </p:sp>
      <p:sp>
        <p:nvSpPr>
          <p:cNvPr id="5" name="Textfeld 4"/>
          <p:cNvSpPr txBox="1"/>
          <p:nvPr/>
        </p:nvSpPr>
        <p:spPr>
          <a:xfrm>
            <a:off x="7071404" y="4724700"/>
            <a:ext cx="1957587" cy="261610"/>
          </a:xfrm>
          <a:prstGeom prst="rect">
            <a:avLst/>
          </a:prstGeom>
          <a:noFill/>
        </p:spPr>
        <p:txBody>
          <a:bodyPr wrap="none" rtlCol="0">
            <a:spAutoFit/>
          </a:bodyPr>
          <a:lstStyle/>
          <a:p>
            <a:r>
              <a:rPr lang="de-CH" sz="1100" dirty="0" smtClean="0"/>
              <a:t>Quelle: HBSC-Studie (2022)</a:t>
            </a:r>
            <a:endParaRPr lang="de-CH" sz="1100" dirty="0"/>
          </a:p>
        </p:txBody>
      </p:sp>
      <p:pic>
        <p:nvPicPr>
          <p:cNvPr id="7" name="Grafik 6"/>
          <p:cNvPicPr>
            <a:picLocks noChangeAspect="1"/>
          </p:cNvPicPr>
          <p:nvPr/>
        </p:nvPicPr>
        <p:blipFill rotWithShape="1">
          <a:blip r:embed="rId3"/>
          <a:srcRect r="31094" b="91048"/>
          <a:stretch/>
        </p:blipFill>
        <p:spPr>
          <a:xfrm>
            <a:off x="780522" y="1095770"/>
            <a:ext cx="5234870" cy="294724"/>
          </a:xfrm>
          <a:prstGeom prst="rect">
            <a:avLst/>
          </a:prstGeom>
        </p:spPr>
      </p:pic>
      <p:pic>
        <p:nvPicPr>
          <p:cNvPr id="6" name="Grafik 5"/>
          <p:cNvPicPr>
            <a:picLocks noChangeAspect="1"/>
          </p:cNvPicPr>
          <p:nvPr/>
        </p:nvPicPr>
        <p:blipFill rotWithShape="1">
          <a:blip r:embed="rId3"/>
          <a:srcRect l="69702" t="36708" r="655" b="-749"/>
          <a:stretch/>
        </p:blipFill>
        <p:spPr>
          <a:xfrm>
            <a:off x="6461256" y="2365348"/>
            <a:ext cx="2251992" cy="2108409"/>
          </a:xfrm>
          <a:prstGeom prst="rect">
            <a:avLst/>
          </a:prstGeom>
        </p:spPr>
      </p:pic>
      <p:pic>
        <p:nvPicPr>
          <p:cNvPr id="8" name="Grafik 7"/>
          <p:cNvPicPr>
            <a:picLocks noChangeAspect="1"/>
          </p:cNvPicPr>
          <p:nvPr/>
        </p:nvPicPr>
        <p:blipFill rotWithShape="1">
          <a:blip r:embed="rId3"/>
          <a:srcRect l="12799" t="10471" r="45529" b="63622"/>
          <a:stretch/>
        </p:blipFill>
        <p:spPr>
          <a:xfrm>
            <a:off x="583987" y="1595233"/>
            <a:ext cx="3165821" cy="852928"/>
          </a:xfrm>
          <a:prstGeom prst="rect">
            <a:avLst/>
          </a:prstGeom>
        </p:spPr>
      </p:pic>
      <p:pic>
        <p:nvPicPr>
          <p:cNvPr id="9" name="Grafik 8"/>
          <p:cNvPicPr>
            <a:picLocks noChangeAspect="1"/>
          </p:cNvPicPr>
          <p:nvPr/>
        </p:nvPicPr>
        <p:blipFill rotWithShape="1">
          <a:blip r:embed="rId3"/>
          <a:srcRect l="64370" t="11500" r="656" b="58606"/>
          <a:stretch/>
        </p:blipFill>
        <p:spPr>
          <a:xfrm>
            <a:off x="1858926" y="2707363"/>
            <a:ext cx="4419452" cy="1636979"/>
          </a:xfrm>
          <a:prstGeom prst="rect">
            <a:avLst/>
          </a:prstGeom>
          <a:ln w="95250">
            <a:solidFill>
              <a:srgbClr val="FF0000"/>
            </a:solidFill>
          </a:ln>
        </p:spPr>
      </p:pic>
    </p:spTree>
    <p:extLst>
      <p:ext uri="{BB962C8B-B14F-4D97-AF65-F5344CB8AC3E}">
        <p14:creationId xmlns:p14="http://schemas.microsoft.com/office/powerpoint/2010/main" val="327263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4979" y="304674"/>
            <a:ext cx="6788706" cy="994172"/>
          </a:xfrm>
        </p:spPr>
        <p:txBody>
          <a:bodyPr>
            <a:noAutofit/>
          </a:bodyPr>
          <a:lstStyle/>
          <a:p>
            <a:r>
              <a:rPr lang="de-CH" dirty="0" smtClean="0"/>
              <a:t>Cannabis</a:t>
            </a:r>
            <a:endParaRPr lang="de-CH" dirty="0"/>
          </a:p>
        </p:txBody>
      </p:sp>
      <p:sp>
        <p:nvSpPr>
          <p:cNvPr id="15" name="Inhaltsplatzhalter 2"/>
          <p:cNvSpPr txBox="1">
            <a:spLocks/>
          </p:cNvSpPr>
          <p:nvPr/>
        </p:nvSpPr>
        <p:spPr>
          <a:xfrm>
            <a:off x="474979" y="1147264"/>
            <a:ext cx="7065600" cy="1178968"/>
          </a:xfrm>
          <a:prstGeom prst="rect">
            <a:avLst/>
          </a:prstGeom>
        </p:spPr>
        <p:txBody>
          <a:bodyPr vert="horz" lIns="91440" tIns="45720" rIns="91440" bIns="45720" rtlCol="0">
            <a:noAutofit/>
          </a:bodyPr>
          <a:lstStyle>
            <a:lvl1pPr marL="171442" indent="-171442" algn="l" defTabSz="685766" rtl="0" eaLnBrk="1" latinLnBrk="0" hangingPunct="1">
              <a:lnSpc>
                <a:spcPct val="100000"/>
              </a:lnSpc>
              <a:spcBef>
                <a:spcPts val="600"/>
              </a:spcBef>
              <a:spcAft>
                <a:spcPts val="600"/>
              </a:spcAft>
              <a:buFont typeface="Arial" panose="020B0604020202020204" pitchFamily="34" charset="0"/>
              <a:buChar char="•"/>
              <a:defRPr sz="2100" kern="1200" baseline="0">
                <a:solidFill>
                  <a:schemeClr val="tx1"/>
                </a:solidFill>
                <a:latin typeface="Arial" panose="020B0604020202020204" pitchFamily="34" charset="0"/>
                <a:ea typeface="+mn-ea"/>
                <a:cs typeface="Arial" panose="020B0604020202020204" pitchFamily="34" charset="0"/>
              </a:defRPr>
            </a:lvl1pPr>
            <a:lvl2pPr marL="600045" indent="-25716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de-CH" dirty="0" smtClean="0">
              <a:solidFill>
                <a:srgbClr val="009999"/>
              </a:solidFill>
            </a:endParaRPr>
          </a:p>
        </p:txBody>
      </p:sp>
      <p:sp>
        <p:nvSpPr>
          <p:cNvPr id="4" name="AutoShape 6" descr="Drogen: Cannabis in der Therapie - Rauschmittel - Gesellschaft - Planet  Wisse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8" name="Inhaltsplatzhalter 2"/>
          <p:cNvSpPr>
            <a:spLocks noGrp="1"/>
          </p:cNvSpPr>
          <p:nvPr>
            <p:ph idx="1"/>
          </p:nvPr>
        </p:nvSpPr>
        <p:spPr>
          <a:xfrm>
            <a:off x="474979" y="1322222"/>
            <a:ext cx="7065600" cy="3196800"/>
          </a:xfrm>
        </p:spPr>
        <p:txBody>
          <a:bodyPr/>
          <a:lstStyle/>
          <a:p>
            <a:pPr marL="0" indent="0">
              <a:buNone/>
            </a:pPr>
            <a:r>
              <a:rPr lang="de-CH" b="1" dirty="0" smtClean="0"/>
              <a:t>Erscheinungsformen:</a:t>
            </a:r>
            <a:endParaRPr lang="de-CH" b="1" dirty="0"/>
          </a:p>
        </p:txBody>
      </p:sp>
      <p:pic>
        <p:nvPicPr>
          <p:cNvPr id="9" name="Picture 10" descr="hashi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6461" y="2098675"/>
            <a:ext cx="3314700"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gras kentucky032003_fig2_h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848" y="2095500"/>
            <a:ext cx="3044825"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marijuana-004"/>
          <p:cNvPicPr>
            <a:picLocks noChangeAspect="1" noChangeArrowheads="1"/>
          </p:cNvPicPr>
          <p:nvPr/>
        </p:nvPicPr>
        <p:blipFill>
          <a:blip r:embed="rId5">
            <a:extLst>
              <a:ext uri="{28A0092B-C50C-407E-A947-70E740481C1C}">
                <a14:useLocalDpi xmlns:a14="http://schemas.microsoft.com/office/drawing/2010/main" val="0"/>
              </a:ext>
            </a:extLst>
          </a:blip>
          <a:srcRect l="9227" r="20761"/>
          <a:stretch>
            <a:fillRect/>
          </a:stretch>
        </p:blipFill>
        <p:spPr bwMode="auto">
          <a:xfrm>
            <a:off x="2990336" y="2098675"/>
            <a:ext cx="3238500"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descr="hash oel"/>
          <p:cNvPicPr>
            <a:picLocks noChangeAspect="1" noChangeArrowheads="1"/>
          </p:cNvPicPr>
          <p:nvPr/>
        </p:nvPicPr>
        <p:blipFill>
          <a:blip r:embed="rId6">
            <a:extLst>
              <a:ext uri="{28A0092B-C50C-407E-A947-70E740481C1C}">
                <a14:useLocalDpi xmlns:a14="http://schemas.microsoft.com/office/drawing/2010/main" val="0"/>
              </a:ext>
            </a:extLst>
          </a:blip>
          <a:srcRect l="17024" r="17024"/>
          <a:stretch>
            <a:fillRect/>
          </a:stretch>
        </p:blipFill>
        <p:spPr bwMode="auto">
          <a:xfrm>
            <a:off x="8244961" y="2098675"/>
            <a:ext cx="658813"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16194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474980" y="190719"/>
            <a:ext cx="5859453" cy="994172"/>
          </a:xfrm>
        </p:spPr>
        <p:txBody>
          <a:bodyPr/>
          <a:lstStyle/>
          <a:p>
            <a:r>
              <a:rPr lang="de-CH" dirty="0" smtClean="0"/>
              <a:t>Cannabis</a:t>
            </a:r>
            <a:endParaRPr lang="de-CH" dirty="0"/>
          </a:p>
        </p:txBody>
      </p:sp>
      <p:sp>
        <p:nvSpPr>
          <p:cNvPr id="6" name="Textfeld 5"/>
          <p:cNvSpPr txBox="1"/>
          <p:nvPr/>
        </p:nvSpPr>
        <p:spPr>
          <a:xfrm>
            <a:off x="6651452" y="4677410"/>
            <a:ext cx="2358338" cy="300082"/>
          </a:xfrm>
          <a:prstGeom prst="rect">
            <a:avLst/>
          </a:prstGeom>
          <a:noFill/>
        </p:spPr>
        <p:txBody>
          <a:bodyPr wrap="none" rtlCol="0">
            <a:spAutoFit/>
          </a:bodyPr>
          <a:lstStyle/>
          <a:p>
            <a:r>
              <a:rPr lang="de-CH" dirty="0" smtClean="0"/>
              <a:t>Quelle: HBSC-Studie (2022)</a:t>
            </a:r>
            <a:endParaRPr lang="de-CH" dirty="0"/>
          </a:p>
        </p:txBody>
      </p:sp>
      <p:pic>
        <p:nvPicPr>
          <p:cNvPr id="4" name="Grafik 3"/>
          <p:cNvPicPr>
            <a:picLocks noChangeAspect="1"/>
          </p:cNvPicPr>
          <p:nvPr/>
        </p:nvPicPr>
        <p:blipFill>
          <a:blip r:embed="rId3"/>
          <a:stretch>
            <a:fillRect/>
          </a:stretch>
        </p:blipFill>
        <p:spPr>
          <a:xfrm>
            <a:off x="1467921" y="950776"/>
            <a:ext cx="6119332" cy="3728395"/>
          </a:xfrm>
          <a:prstGeom prst="rect">
            <a:avLst/>
          </a:prstGeom>
        </p:spPr>
      </p:pic>
    </p:spTree>
    <p:extLst>
      <p:ext uri="{BB962C8B-B14F-4D97-AF65-F5344CB8AC3E}">
        <p14:creationId xmlns:p14="http://schemas.microsoft.com/office/powerpoint/2010/main" val="609200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4979" y="304674"/>
            <a:ext cx="6788706" cy="994172"/>
          </a:xfrm>
        </p:spPr>
        <p:txBody>
          <a:bodyPr>
            <a:noAutofit/>
          </a:bodyPr>
          <a:lstStyle/>
          <a:p>
            <a:r>
              <a:rPr lang="de-CH" dirty="0" smtClean="0"/>
              <a:t>Synthetisches Cannabis </a:t>
            </a:r>
            <a:endParaRPr lang="de-CH" dirty="0"/>
          </a:p>
        </p:txBody>
      </p:sp>
      <p:sp>
        <p:nvSpPr>
          <p:cNvPr id="15" name="Inhaltsplatzhalter 2"/>
          <p:cNvSpPr txBox="1">
            <a:spLocks/>
          </p:cNvSpPr>
          <p:nvPr/>
        </p:nvSpPr>
        <p:spPr>
          <a:xfrm>
            <a:off x="474979" y="1147264"/>
            <a:ext cx="7065600" cy="1178968"/>
          </a:xfrm>
          <a:prstGeom prst="rect">
            <a:avLst/>
          </a:prstGeom>
        </p:spPr>
        <p:txBody>
          <a:bodyPr vert="horz" lIns="91440" tIns="45720" rIns="91440" bIns="45720" rtlCol="0">
            <a:noAutofit/>
          </a:bodyPr>
          <a:lstStyle>
            <a:lvl1pPr marL="171442" indent="-171442" algn="l" defTabSz="685766" rtl="0" eaLnBrk="1" latinLnBrk="0" hangingPunct="1">
              <a:lnSpc>
                <a:spcPct val="100000"/>
              </a:lnSpc>
              <a:spcBef>
                <a:spcPts val="600"/>
              </a:spcBef>
              <a:spcAft>
                <a:spcPts val="600"/>
              </a:spcAft>
              <a:buFont typeface="Arial" panose="020B0604020202020204" pitchFamily="34" charset="0"/>
              <a:buChar char="•"/>
              <a:defRPr sz="2100" kern="1200" baseline="0">
                <a:solidFill>
                  <a:schemeClr val="tx1"/>
                </a:solidFill>
                <a:latin typeface="Arial" panose="020B0604020202020204" pitchFamily="34" charset="0"/>
                <a:ea typeface="+mn-ea"/>
                <a:cs typeface="Arial" panose="020B0604020202020204" pitchFamily="34" charset="0"/>
              </a:defRPr>
            </a:lvl1pPr>
            <a:lvl2pPr marL="600045" indent="-25716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de-CH" dirty="0" smtClean="0">
              <a:solidFill>
                <a:srgbClr val="009999"/>
              </a:solidFill>
            </a:endParaRPr>
          </a:p>
        </p:txBody>
      </p:sp>
      <p:sp>
        <p:nvSpPr>
          <p:cNvPr id="4" name="AutoShape 6" descr="Drogen: Cannabis in der Therapie - Rauschmittel - Gesellschaft - Planet  Wisse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pic>
        <p:nvPicPr>
          <p:cNvPr id="7" name="Grafik 6">
            <a:hlinkClick r:id="rId3"/>
          </p:cNvPr>
          <p:cNvPicPr>
            <a:picLocks noChangeAspect="1"/>
          </p:cNvPicPr>
          <p:nvPr/>
        </p:nvPicPr>
        <p:blipFill>
          <a:blip r:embed="rId4"/>
          <a:stretch>
            <a:fillRect/>
          </a:stretch>
        </p:blipFill>
        <p:spPr>
          <a:xfrm>
            <a:off x="1289621" y="1147264"/>
            <a:ext cx="6463462" cy="3637166"/>
          </a:xfrm>
          <a:prstGeom prst="rect">
            <a:avLst/>
          </a:prstGeom>
        </p:spPr>
      </p:pic>
    </p:spTree>
    <p:extLst>
      <p:ext uri="{BB962C8B-B14F-4D97-AF65-F5344CB8AC3E}">
        <p14:creationId xmlns:p14="http://schemas.microsoft.com/office/powerpoint/2010/main" val="3478954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4979" y="304674"/>
            <a:ext cx="6788706" cy="994172"/>
          </a:xfrm>
        </p:spPr>
        <p:txBody>
          <a:bodyPr>
            <a:noAutofit/>
          </a:bodyPr>
          <a:lstStyle/>
          <a:p>
            <a:r>
              <a:rPr lang="de-CH" dirty="0" smtClean="0"/>
              <a:t>Synthetisches Cannabis</a:t>
            </a:r>
            <a:endParaRPr lang="de-CH" dirty="0"/>
          </a:p>
        </p:txBody>
      </p:sp>
      <p:sp>
        <p:nvSpPr>
          <p:cNvPr id="15" name="Inhaltsplatzhalter 2"/>
          <p:cNvSpPr txBox="1">
            <a:spLocks/>
          </p:cNvSpPr>
          <p:nvPr/>
        </p:nvSpPr>
        <p:spPr>
          <a:xfrm>
            <a:off x="474979" y="1147264"/>
            <a:ext cx="7065600" cy="1178968"/>
          </a:xfrm>
          <a:prstGeom prst="rect">
            <a:avLst/>
          </a:prstGeom>
        </p:spPr>
        <p:txBody>
          <a:bodyPr vert="horz" lIns="91440" tIns="45720" rIns="91440" bIns="45720" rtlCol="0">
            <a:noAutofit/>
          </a:bodyPr>
          <a:lstStyle>
            <a:lvl1pPr marL="171442" indent="-171442" algn="l" defTabSz="685766" rtl="0" eaLnBrk="1" latinLnBrk="0" hangingPunct="1">
              <a:lnSpc>
                <a:spcPct val="100000"/>
              </a:lnSpc>
              <a:spcBef>
                <a:spcPts val="600"/>
              </a:spcBef>
              <a:spcAft>
                <a:spcPts val="600"/>
              </a:spcAft>
              <a:buFont typeface="Arial" panose="020B0604020202020204" pitchFamily="34" charset="0"/>
              <a:buChar char="•"/>
              <a:defRPr sz="2100" kern="1200" baseline="0">
                <a:solidFill>
                  <a:schemeClr val="tx1"/>
                </a:solidFill>
                <a:latin typeface="Arial" panose="020B0604020202020204" pitchFamily="34" charset="0"/>
                <a:ea typeface="+mn-ea"/>
                <a:cs typeface="Arial" panose="020B0604020202020204" pitchFamily="34" charset="0"/>
              </a:defRPr>
            </a:lvl1pPr>
            <a:lvl2pPr marL="600045" indent="-25716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de-CH" dirty="0" smtClean="0">
              <a:solidFill>
                <a:srgbClr val="009999"/>
              </a:solidFill>
            </a:endParaRPr>
          </a:p>
        </p:txBody>
      </p:sp>
      <p:sp>
        <p:nvSpPr>
          <p:cNvPr id="4" name="AutoShape 6" descr="Drogen: Cannabis in der Therapie - Rauschmittel - Gesellschaft - Planet  Wisse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 name="Inhaltsplatzhalter 2"/>
          <p:cNvSpPr>
            <a:spLocks noGrp="1"/>
          </p:cNvSpPr>
          <p:nvPr>
            <p:ph idx="1"/>
          </p:nvPr>
        </p:nvSpPr>
        <p:spPr>
          <a:xfrm>
            <a:off x="460375" y="1364375"/>
            <a:ext cx="8198103" cy="3196800"/>
          </a:xfrm>
        </p:spPr>
        <p:txBody>
          <a:bodyPr/>
          <a:lstStyle/>
          <a:p>
            <a:r>
              <a:rPr lang="de-CH" dirty="0" smtClean="0"/>
              <a:t>Starke Wirkung (bis zu 70x stärker)</a:t>
            </a:r>
          </a:p>
          <a:p>
            <a:r>
              <a:rPr lang="de-CH" dirty="0" smtClean="0"/>
              <a:t>Wirkung und Nebenwirkung unberechenbar</a:t>
            </a:r>
          </a:p>
          <a:p>
            <a:r>
              <a:rPr lang="de-CH" dirty="0" smtClean="0"/>
              <a:t>Risiko der Überdosierung</a:t>
            </a:r>
          </a:p>
          <a:p>
            <a:r>
              <a:rPr lang="de-CH" dirty="0" err="1" smtClean="0"/>
              <a:t>SynCan</a:t>
            </a:r>
            <a:r>
              <a:rPr lang="de-CH" dirty="0" smtClean="0"/>
              <a:t> kann nicht von Cannabis unterschieden werden</a:t>
            </a:r>
            <a:endParaRPr lang="de-CH" dirty="0"/>
          </a:p>
        </p:txBody>
      </p:sp>
    </p:spTree>
    <p:extLst>
      <p:ext uri="{BB962C8B-B14F-4D97-AF65-F5344CB8AC3E}">
        <p14:creationId xmlns:p14="http://schemas.microsoft.com/office/powerpoint/2010/main" val="38978127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Medikamente</a:t>
            </a:r>
            <a:endParaRPr lang="de-CH" dirty="0"/>
          </a:p>
        </p:txBody>
      </p:sp>
      <p:sp>
        <p:nvSpPr>
          <p:cNvPr id="5" name="Textfeld 4"/>
          <p:cNvSpPr txBox="1"/>
          <p:nvPr/>
        </p:nvSpPr>
        <p:spPr>
          <a:xfrm>
            <a:off x="7107263" y="4745909"/>
            <a:ext cx="1957587" cy="261610"/>
          </a:xfrm>
          <a:prstGeom prst="rect">
            <a:avLst/>
          </a:prstGeom>
          <a:noFill/>
        </p:spPr>
        <p:txBody>
          <a:bodyPr wrap="none" rtlCol="0">
            <a:spAutoFit/>
          </a:bodyPr>
          <a:lstStyle/>
          <a:p>
            <a:r>
              <a:rPr lang="de-CH" sz="1100" dirty="0" smtClean="0"/>
              <a:t>Quelle: HBSC-Studie (2022)</a:t>
            </a:r>
            <a:endParaRPr lang="de-CH" sz="1100" dirty="0"/>
          </a:p>
        </p:txBody>
      </p:sp>
      <p:pic>
        <p:nvPicPr>
          <p:cNvPr id="7" name="Grafik 6"/>
          <p:cNvPicPr>
            <a:picLocks noChangeAspect="1"/>
          </p:cNvPicPr>
          <p:nvPr/>
        </p:nvPicPr>
        <p:blipFill rotWithShape="1">
          <a:blip r:embed="rId3"/>
          <a:srcRect r="31094" b="91048"/>
          <a:stretch/>
        </p:blipFill>
        <p:spPr>
          <a:xfrm>
            <a:off x="780522" y="1095770"/>
            <a:ext cx="5234870" cy="294724"/>
          </a:xfrm>
          <a:prstGeom prst="rect">
            <a:avLst/>
          </a:prstGeom>
        </p:spPr>
      </p:pic>
      <p:pic>
        <p:nvPicPr>
          <p:cNvPr id="6" name="Grafik 5"/>
          <p:cNvPicPr>
            <a:picLocks noChangeAspect="1"/>
          </p:cNvPicPr>
          <p:nvPr/>
        </p:nvPicPr>
        <p:blipFill rotWithShape="1">
          <a:blip r:embed="rId3"/>
          <a:srcRect l="69702" t="36708" r="655" b="-749"/>
          <a:stretch/>
        </p:blipFill>
        <p:spPr>
          <a:xfrm>
            <a:off x="6461256" y="2365348"/>
            <a:ext cx="2251992" cy="2108409"/>
          </a:xfrm>
          <a:prstGeom prst="rect">
            <a:avLst/>
          </a:prstGeom>
        </p:spPr>
      </p:pic>
      <p:pic>
        <p:nvPicPr>
          <p:cNvPr id="8" name="Grafik 7"/>
          <p:cNvPicPr>
            <a:picLocks noChangeAspect="1"/>
          </p:cNvPicPr>
          <p:nvPr/>
        </p:nvPicPr>
        <p:blipFill rotWithShape="1">
          <a:blip r:embed="rId3"/>
          <a:srcRect l="12799" t="10471" r="45529" b="63622"/>
          <a:stretch/>
        </p:blipFill>
        <p:spPr>
          <a:xfrm>
            <a:off x="474980" y="1471671"/>
            <a:ext cx="3165821" cy="852928"/>
          </a:xfrm>
          <a:prstGeom prst="rect">
            <a:avLst/>
          </a:prstGeom>
        </p:spPr>
      </p:pic>
      <p:pic>
        <p:nvPicPr>
          <p:cNvPr id="9" name="Grafik 8"/>
          <p:cNvPicPr>
            <a:picLocks noChangeAspect="1"/>
          </p:cNvPicPr>
          <p:nvPr/>
        </p:nvPicPr>
        <p:blipFill rotWithShape="1">
          <a:blip r:embed="rId3"/>
          <a:srcRect l="64370" t="11500" r="656" b="58606"/>
          <a:stretch/>
        </p:blipFill>
        <p:spPr>
          <a:xfrm>
            <a:off x="6258724" y="1177513"/>
            <a:ext cx="2657056" cy="984182"/>
          </a:xfrm>
          <a:prstGeom prst="rect">
            <a:avLst/>
          </a:prstGeom>
        </p:spPr>
      </p:pic>
      <p:pic>
        <p:nvPicPr>
          <p:cNvPr id="10" name="Grafik 9"/>
          <p:cNvPicPr>
            <a:picLocks noChangeAspect="1"/>
          </p:cNvPicPr>
          <p:nvPr/>
        </p:nvPicPr>
        <p:blipFill rotWithShape="1">
          <a:blip r:embed="rId3"/>
          <a:srcRect l="28670" t="73365" r="31603" b="728"/>
          <a:stretch/>
        </p:blipFill>
        <p:spPr>
          <a:xfrm>
            <a:off x="2881086" y="3534915"/>
            <a:ext cx="3018036" cy="852928"/>
          </a:xfrm>
          <a:prstGeom prst="rect">
            <a:avLst/>
          </a:prstGeom>
          <a:ln w="95250">
            <a:solidFill>
              <a:srgbClr val="FF0000"/>
            </a:solidFill>
          </a:ln>
        </p:spPr>
      </p:pic>
      <p:pic>
        <p:nvPicPr>
          <p:cNvPr id="11" name="Grafik 10"/>
          <p:cNvPicPr>
            <a:picLocks noChangeAspect="1"/>
          </p:cNvPicPr>
          <p:nvPr/>
        </p:nvPicPr>
        <p:blipFill rotWithShape="1">
          <a:blip r:embed="rId3"/>
          <a:srcRect l="5229" t="38004" r="69902" b="10579"/>
          <a:stretch/>
        </p:blipFill>
        <p:spPr>
          <a:xfrm>
            <a:off x="618563" y="2821557"/>
            <a:ext cx="1843973" cy="1652200"/>
          </a:xfrm>
          <a:prstGeom prst="rect">
            <a:avLst/>
          </a:prstGeom>
          <a:ln w="95250">
            <a:solidFill>
              <a:srgbClr val="FF0000"/>
            </a:solidFill>
          </a:ln>
        </p:spPr>
      </p:pic>
    </p:spTree>
    <p:extLst>
      <p:ext uri="{BB962C8B-B14F-4D97-AF65-F5344CB8AC3E}">
        <p14:creationId xmlns:p14="http://schemas.microsoft.com/office/powerpoint/2010/main" val="222797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a:spLocks noGrp="1"/>
          </p:cNvSpPr>
          <p:nvPr>
            <p:ph type="title"/>
          </p:nvPr>
        </p:nvSpPr>
        <p:spPr/>
        <p:txBody>
          <a:bodyPr/>
          <a:lstStyle/>
          <a:p>
            <a:r>
              <a:rPr lang="de-CH" altLang="de-DE" smtClean="0"/>
              <a:t>Medikamentenmissbrauch</a:t>
            </a:r>
          </a:p>
        </p:txBody>
      </p:sp>
      <p:sp>
        <p:nvSpPr>
          <p:cNvPr id="2" name="Inhaltsplatzhalter 1"/>
          <p:cNvSpPr>
            <a:spLocks noGrp="1"/>
          </p:cNvSpPr>
          <p:nvPr>
            <p:ph idx="1"/>
          </p:nvPr>
        </p:nvSpPr>
        <p:spPr>
          <a:xfrm>
            <a:off x="1800080" y="1268018"/>
            <a:ext cx="6712018" cy="822586"/>
          </a:xfrm>
        </p:spPr>
        <p:txBody>
          <a:bodyPr/>
          <a:lstStyle/>
          <a:p>
            <a:r>
              <a:rPr lang="de-CH" altLang="de-DE" dirty="0"/>
              <a:t>Hustensaft mit Codein, z.B. </a:t>
            </a:r>
            <a:r>
              <a:rPr lang="de-CH" altLang="de-DE" dirty="0" err="1"/>
              <a:t>Makatussin</a:t>
            </a:r>
            <a:r>
              <a:rPr lang="de-CH" altLang="de-DE" dirty="0"/>
              <a:t> wird mit Sprite </a:t>
            </a:r>
            <a:r>
              <a:rPr lang="de-CH" altLang="de-DE" dirty="0" smtClean="0"/>
              <a:t>vermischt </a:t>
            </a:r>
            <a:r>
              <a:rPr lang="de-CH" altLang="de-DE" dirty="0" smtClean="0">
                <a:sym typeface="Wingdings" panose="05000000000000000000" pitchFamily="2" charset="2"/>
              </a:rPr>
              <a:t></a:t>
            </a:r>
            <a:r>
              <a:rPr lang="de-CH" altLang="de-DE" dirty="0" smtClean="0"/>
              <a:t> Lean</a:t>
            </a:r>
          </a:p>
        </p:txBody>
      </p:sp>
      <p:pic>
        <p:nvPicPr>
          <p:cNvPr id="3" name="Grafik 2"/>
          <p:cNvPicPr>
            <a:picLocks noChangeAspect="1"/>
          </p:cNvPicPr>
          <p:nvPr/>
        </p:nvPicPr>
        <p:blipFill>
          <a:blip r:embed="rId3"/>
          <a:stretch>
            <a:fillRect/>
          </a:stretch>
        </p:blipFill>
        <p:spPr>
          <a:xfrm>
            <a:off x="649344" y="1174773"/>
            <a:ext cx="906592" cy="1362365"/>
          </a:xfrm>
          <a:prstGeom prst="rect">
            <a:avLst/>
          </a:prstGeom>
          <a:noFill/>
          <a:ln w="114300">
            <a:noFill/>
          </a:ln>
        </p:spPr>
      </p:pic>
      <p:pic>
        <p:nvPicPr>
          <p:cNvPr id="50180" name="Picture 4" descr="Benzodiazepine • Wirkung, Nebenwirkungen &amp; Abhängigke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1902" y="2934900"/>
            <a:ext cx="1741610" cy="1159022"/>
          </a:xfrm>
          <a:prstGeom prst="rect">
            <a:avLst/>
          </a:prstGeom>
          <a:noFill/>
          <a:ln w="114300">
            <a:noFill/>
          </a:ln>
          <a:extLst>
            <a:ext uri="{909E8E84-426E-40DD-AFC4-6F175D3DCCD1}">
              <a14:hiddenFill xmlns:a14="http://schemas.microsoft.com/office/drawing/2010/main">
                <a:solidFill>
                  <a:srgbClr val="FFFFFF"/>
                </a:solidFill>
              </a14:hiddenFill>
            </a:ext>
          </a:extLst>
        </p:spPr>
      </p:pic>
      <p:sp>
        <p:nvSpPr>
          <p:cNvPr id="10" name="Inhaltsplatzhalter 1"/>
          <p:cNvSpPr txBox="1">
            <a:spLocks/>
          </p:cNvSpPr>
          <p:nvPr/>
        </p:nvSpPr>
        <p:spPr>
          <a:xfrm>
            <a:off x="4085230" y="3324206"/>
            <a:ext cx="5264706" cy="854030"/>
          </a:xfrm>
          <a:prstGeom prst="rect">
            <a:avLst/>
          </a:prstGeom>
        </p:spPr>
        <p:txBody>
          <a:bodyPr vert="horz" lIns="91440" tIns="45720" rIns="91440" bIns="45720" rtlCol="0">
            <a:noAutofit/>
          </a:bodyPr>
          <a:lstStyle>
            <a:lvl1pPr marL="171442" indent="-171442" algn="l" defTabSz="685766" rtl="0" eaLnBrk="1" latinLnBrk="0" hangingPunct="1">
              <a:lnSpc>
                <a:spcPct val="100000"/>
              </a:lnSpc>
              <a:spcBef>
                <a:spcPts val="600"/>
              </a:spcBef>
              <a:spcAft>
                <a:spcPts val="600"/>
              </a:spcAft>
              <a:buFont typeface="Arial" panose="020B0604020202020204" pitchFamily="34" charset="0"/>
              <a:buChar char="•"/>
              <a:defRPr sz="2100" kern="1200" baseline="0">
                <a:solidFill>
                  <a:schemeClr val="tx1"/>
                </a:solidFill>
                <a:latin typeface="Arial" panose="020B0604020202020204" pitchFamily="34" charset="0"/>
                <a:ea typeface="+mn-ea"/>
                <a:cs typeface="Arial" panose="020B0604020202020204" pitchFamily="34" charset="0"/>
              </a:defRPr>
            </a:lvl1pPr>
            <a:lvl2pPr marL="600045" indent="-25716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CH" altLang="de-DE" dirty="0" smtClean="0"/>
              <a:t>Schlaf- und Beruhigungsmittel, Benzodiazepine, z.B. </a:t>
            </a:r>
            <a:r>
              <a:rPr lang="de-CH" altLang="de-DE" dirty="0" err="1" smtClean="0"/>
              <a:t>Xanax</a:t>
            </a:r>
            <a:endParaRPr lang="de-CH" altLang="de-DE" dirty="0" smtClean="0"/>
          </a:p>
        </p:txBody>
      </p:sp>
      <p:sp>
        <p:nvSpPr>
          <p:cNvPr id="4" name="Textfeld 3"/>
          <p:cNvSpPr txBox="1"/>
          <p:nvPr/>
        </p:nvSpPr>
        <p:spPr>
          <a:xfrm>
            <a:off x="531786" y="2571750"/>
            <a:ext cx="1435008" cy="507831"/>
          </a:xfrm>
          <a:prstGeom prst="rect">
            <a:avLst/>
          </a:prstGeom>
          <a:noFill/>
        </p:spPr>
        <p:txBody>
          <a:bodyPr wrap="none" rtlCol="0">
            <a:spAutoFit/>
          </a:bodyPr>
          <a:lstStyle/>
          <a:p>
            <a:r>
              <a:rPr lang="de-CH" dirty="0" smtClean="0"/>
              <a:t>Jungen: 6% </a:t>
            </a:r>
          </a:p>
          <a:p>
            <a:r>
              <a:rPr lang="de-CH" dirty="0" smtClean="0"/>
              <a:t>Mädchen: 1.8% </a:t>
            </a:r>
            <a:endParaRPr lang="de-CH" dirty="0"/>
          </a:p>
        </p:txBody>
      </p:sp>
      <p:sp>
        <p:nvSpPr>
          <p:cNvPr id="11" name="Textfeld 10"/>
          <p:cNvSpPr txBox="1"/>
          <p:nvPr/>
        </p:nvSpPr>
        <p:spPr>
          <a:xfrm>
            <a:off x="2119194" y="4165639"/>
            <a:ext cx="1435008" cy="507831"/>
          </a:xfrm>
          <a:prstGeom prst="rect">
            <a:avLst/>
          </a:prstGeom>
          <a:noFill/>
        </p:spPr>
        <p:txBody>
          <a:bodyPr wrap="none" rtlCol="0">
            <a:spAutoFit/>
          </a:bodyPr>
          <a:lstStyle/>
          <a:p>
            <a:r>
              <a:rPr lang="de-CH" dirty="0" smtClean="0"/>
              <a:t>Jungen: 2.3% </a:t>
            </a:r>
          </a:p>
          <a:p>
            <a:r>
              <a:rPr lang="de-CH" dirty="0" smtClean="0"/>
              <a:t>Mädchen: 4.9% </a:t>
            </a:r>
            <a:endParaRPr lang="de-CH" dirty="0"/>
          </a:p>
        </p:txBody>
      </p:sp>
      <p:sp>
        <p:nvSpPr>
          <p:cNvPr id="13" name="Textfeld 12"/>
          <p:cNvSpPr txBox="1"/>
          <p:nvPr/>
        </p:nvSpPr>
        <p:spPr>
          <a:xfrm>
            <a:off x="4525428" y="4788177"/>
            <a:ext cx="4618572" cy="261610"/>
          </a:xfrm>
          <a:prstGeom prst="rect">
            <a:avLst/>
          </a:prstGeom>
          <a:noFill/>
        </p:spPr>
        <p:txBody>
          <a:bodyPr wrap="none" rtlCol="0">
            <a:spAutoFit/>
          </a:bodyPr>
          <a:lstStyle/>
          <a:p>
            <a:r>
              <a:rPr lang="de-CH" sz="1100" dirty="0" smtClean="0"/>
              <a:t>Quelle: HBSC-Studie </a:t>
            </a:r>
            <a:r>
              <a:rPr lang="de-CH" sz="1100" dirty="0" err="1" smtClean="0"/>
              <a:t>Health</a:t>
            </a:r>
            <a:r>
              <a:rPr lang="de-CH" sz="1100" dirty="0" smtClean="0"/>
              <a:t> </a:t>
            </a:r>
            <a:r>
              <a:rPr lang="de-CH" sz="1100" dirty="0" err="1" smtClean="0"/>
              <a:t>Behaviour</a:t>
            </a:r>
            <a:r>
              <a:rPr lang="de-CH" sz="1100" dirty="0" smtClean="0"/>
              <a:t> in School </a:t>
            </a:r>
            <a:r>
              <a:rPr lang="de-CH" sz="1100" dirty="0" err="1" smtClean="0"/>
              <a:t>aged</a:t>
            </a:r>
            <a:r>
              <a:rPr lang="de-CH" sz="1100" dirty="0" smtClean="0"/>
              <a:t> </a:t>
            </a:r>
            <a:r>
              <a:rPr lang="de-CH" sz="1100" dirty="0" err="1" smtClean="0"/>
              <a:t>Children</a:t>
            </a:r>
            <a:r>
              <a:rPr lang="de-CH" sz="1100" dirty="0" smtClean="0"/>
              <a:t> (2022)</a:t>
            </a:r>
            <a:endParaRPr lang="de-CH" sz="1100" dirty="0"/>
          </a:p>
        </p:txBody>
      </p:sp>
    </p:spTree>
    <p:extLst>
      <p:ext uri="{BB962C8B-B14F-4D97-AF65-F5344CB8AC3E}">
        <p14:creationId xmlns:p14="http://schemas.microsoft.com/office/powerpoint/2010/main" val="12465245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Raten Sie mit ….</a:t>
            </a:r>
            <a:endParaRPr lang="de-CH" dirty="0"/>
          </a:p>
        </p:txBody>
      </p:sp>
      <p:sp>
        <p:nvSpPr>
          <p:cNvPr id="5" name="Textfeld 4"/>
          <p:cNvSpPr txBox="1"/>
          <p:nvPr/>
        </p:nvSpPr>
        <p:spPr>
          <a:xfrm>
            <a:off x="4364935" y="4677410"/>
            <a:ext cx="4779065" cy="300082"/>
          </a:xfrm>
          <a:prstGeom prst="rect">
            <a:avLst/>
          </a:prstGeom>
          <a:noFill/>
        </p:spPr>
        <p:txBody>
          <a:bodyPr wrap="none" rtlCol="0">
            <a:spAutoFit/>
          </a:bodyPr>
          <a:lstStyle/>
          <a:p>
            <a:r>
              <a:rPr lang="de-CH" dirty="0" smtClean="0"/>
              <a:t>Quelle: Arbeitsgemeinschaft Tabakprävention Schweiz 2022</a:t>
            </a:r>
            <a:endParaRPr lang="de-CH" dirty="0"/>
          </a:p>
        </p:txBody>
      </p:sp>
      <p:sp>
        <p:nvSpPr>
          <p:cNvPr id="3" name="Textfeld 2"/>
          <p:cNvSpPr txBox="1"/>
          <p:nvPr/>
        </p:nvSpPr>
        <p:spPr>
          <a:xfrm>
            <a:off x="474980" y="1586975"/>
            <a:ext cx="7904648" cy="1569660"/>
          </a:xfrm>
          <a:prstGeom prst="rect">
            <a:avLst/>
          </a:prstGeom>
          <a:noFill/>
        </p:spPr>
        <p:txBody>
          <a:bodyPr wrap="square" rtlCol="0">
            <a:spAutoFit/>
          </a:bodyPr>
          <a:lstStyle/>
          <a:p>
            <a:r>
              <a:rPr lang="de-CH" sz="2400" dirty="0" smtClean="0"/>
              <a:t>Um wie viel Prozent sind</a:t>
            </a:r>
          </a:p>
          <a:p>
            <a:r>
              <a:rPr lang="de-CH" sz="2400" dirty="0" smtClean="0"/>
              <a:t>die Verkaufszahlen von </a:t>
            </a:r>
          </a:p>
          <a:p>
            <a:r>
              <a:rPr lang="de-CH" sz="2400" dirty="0" smtClean="0"/>
              <a:t>E-</a:t>
            </a:r>
            <a:r>
              <a:rPr lang="de-CH" sz="2400" dirty="0" err="1" smtClean="0"/>
              <a:t>Zigi’s</a:t>
            </a:r>
            <a:r>
              <a:rPr lang="de-CH" sz="2400" dirty="0" smtClean="0"/>
              <a:t> und Puff Bars (Einweg E-</a:t>
            </a:r>
            <a:r>
              <a:rPr lang="de-CH" sz="2400" dirty="0" err="1" smtClean="0"/>
              <a:t>Zigi’s</a:t>
            </a:r>
            <a:r>
              <a:rPr lang="de-CH" sz="2400" dirty="0" smtClean="0"/>
              <a:t>) </a:t>
            </a:r>
          </a:p>
          <a:p>
            <a:r>
              <a:rPr lang="de-CH" sz="2400" dirty="0" smtClean="0"/>
              <a:t>im 2022 in der Schweiz gestiegen?</a:t>
            </a:r>
            <a:endParaRPr lang="de-CH" sz="2400" dirty="0"/>
          </a:p>
        </p:txBody>
      </p:sp>
      <p:sp>
        <p:nvSpPr>
          <p:cNvPr id="4" name="Textfeld 3"/>
          <p:cNvSpPr txBox="1"/>
          <p:nvPr/>
        </p:nvSpPr>
        <p:spPr>
          <a:xfrm>
            <a:off x="7073921" y="3475592"/>
            <a:ext cx="1620957" cy="646331"/>
          </a:xfrm>
          <a:prstGeom prst="rect">
            <a:avLst/>
          </a:prstGeom>
          <a:noFill/>
        </p:spPr>
        <p:txBody>
          <a:bodyPr wrap="none" rtlCol="0">
            <a:spAutoFit/>
          </a:bodyPr>
          <a:lstStyle/>
          <a:p>
            <a:r>
              <a:rPr lang="de-CH" sz="3600" b="1" dirty="0" smtClean="0"/>
              <a:t>2200%</a:t>
            </a:r>
            <a:endParaRPr lang="de-CH" sz="3600" b="1" dirty="0"/>
          </a:p>
        </p:txBody>
      </p:sp>
    </p:spTree>
    <p:extLst>
      <p:ext uri="{BB962C8B-B14F-4D97-AF65-F5344CB8AC3E}">
        <p14:creationId xmlns:p14="http://schemas.microsoft.com/office/powerpoint/2010/main" val="62403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474980" y="190719"/>
            <a:ext cx="5859453" cy="994172"/>
          </a:xfrm>
        </p:spPr>
        <p:txBody>
          <a:bodyPr/>
          <a:lstStyle/>
          <a:p>
            <a:r>
              <a:rPr lang="de-CH" dirty="0" smtClean="0"/>
              <a:t>Medikamente</a:t>
            </a:r>
            <a:endParaRPr lang="de-CH" dirty="0"/>
          </a:p>
        </p:txBody>
      </p:sp>
      <p:sp>
        <p:nvSpPr>
          <p:cNvPr id="6" name="Textfeld 5"/>
          <p:cNvSpPr txBox="1"/>
          <p:nvPr/>
        </p:nvSpPr>
        <p:spPr>
          <a:xfrm>
            <a:off x="6651452" y="4677410"/>
            <a:ext cx="2358338" cy="300082"/>
          </a:xfrm>
          <a:prstGeom prst="rect">
            <a:avLst/>
          </a:prstGeom>
          <a:noFill/>
        </p:spPr>
        <p:txBody>
          <a:bodyPr wrap="none" rtlCol="0">
            <a:spAutoFit/>
          </a:bodyPr>
          <a:lstStyle/>
          <a:p>
            <a:r>
              <a:rPr lang="de-CH" dirty="0" smtClean="0"/>
              <a:t>Quelle: HBSC-Studie (2022)</a:t>
            </a:r>
            <a:endParaRPr lang="de-CH" dirty="0"/>
          </a:p>
        </p:txBody>
      </p:sp>
      <p:pic>
        <p:nvPicPr>
          <p:cNvPr id="3" name="Grafik 2"/>
          <p:cNvPicPr>
            <a:picLocks noChangeAspect="1"/>
          </p:cNvPicPr>
          <p:nvPr/>
        </p:nvPicPr>
        <p:blipFill>
          <a:blip r:embed="rId3"/>
          <a:stretch>
            <a:fillRect/>
          </a:stretch>
        </p:blipFill>
        <p:spPr>
          <a:xfrm>
            <a:off x="1775901" y="969537"/>
            <a:ext cx="5440073" cy="3883450"/>
          </a:xfrm>
          <a:prstGeom prst="rect">
            <a:avLst/>
          </a:prstGeom>
        </p:spPr>
      </p:pic>
    </p:spTree>
    <p:extLst>
      <p:ext uri="{BB962C8B-B14F-4D97-AF65-F5344CB8AC3E}">
        <p14:creationId xmlns:p14="http://schemas.microsoft.com/office/powerpoint/2010/main" val="2716855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4979" y="304674"/>
            <a:ext cx="6788706" cy="994172"/>
          </a:xfrm>
        </p:spPr>
        <p:txBody>
          <a:bodyPr>
            <a:noAutofit/>
          </a:bodyPr>
          <a:lstStyle/>
          <a:p>
            <a:r>
              <a:rPr lang="de-CH" dirty="0" smtClean="0"/>
              <a:t>Andere illegale Substanzen</a:t>
            </a:r>
            <a:endParaRPr lang="de-CH" dirty="0"/>
          </a:p>
        </p:txBody>
      </p:sp>
      <p:sp>
        <p:nvSpPr>
          <p:cNvPr id="15" name="Inhaltsplatzhalter 2"/>
          <p:cNvSpPr txBox="1">
            <a:spLocks/>
          </p:cNvSpPr>
          <p:nvPr/>
        </p:nvSpPr>
        <p:spPr>
          <a:xfrm>
            <a:off x="474979" y="1147264"/>
            <a:ext cx="7065600" cy="1178968"/>
          </a:xfrm>
          <a:prstGeom prst="rect">
            <a:avLst/>
          </a:prstGeom>
        </p:spPr>
        <p:txBody>
          <a:bodyPr vert="horz" lIns="91440" tIns="45720" rIns="91440" bIns="45720" rtlCol="0">
            <a:noAutofit/>
          </a:bodyPr>
          <a:lstStyle>
            <a:lvl1pPr marL="171442" indent="-171442" algn="l" defTabSz="685766" rtl="0" eaLnBrk="1" latinLnBrk="0" hangingPunct="1">
              <a:lnSpc>
                <a:spcPct val="100000"/>
              </a:lnSpc>
              <a:spcBef>
                <a:spcPts val="600"/>
              </a:spcBef>
              <a:spcAft>
                <a:spcPts val="600"/>
              </a:spcAft>
              <a:buFont typeface="Arial" panose="020B0604020202020204" pitchFamily="34" charset="0"/>
              <a:buChar char="•"/>
              <a:defRPr sz="2100" kern="1200" baseline="0">
                <a:solidFill>
                  <a:schemeClr val="tx1"/>
                </a:solidFill>
                <a:latin typeface="Arial" panose="020B0604020202020204" pitchFamily="34" charset="0"/>
                <a:ea typeface="+mn-ea"/>
                <a:cs typeface="Arial" panose="020B0604020202020204" pitchFamily="34" charset="0"/>
              </a:defRPr>
            </a:lvl1pPr>
            <a:lvl2pPr marL="600045" indent="-25716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de-CH" dirty="0" smtClean="0">
              <a:solidFill>
                <a:srgbClr val="009999"/>
              </a:solidFill>
            </a:endParaRPr>
          </a:p>
        </p:txBody>
      </p:sp>
      <p:sp>
        <p:nvSpPr>
          <p:cNvPr id="4" name="AutoShape 6" descr="Drogen: Cannabis in der Therapie - Rauschmittel - Gesellschaft - Planet  Wisse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 name="Inhaltsplatzhalter 2"/>
          <p:cNvSpPr>
            <a:spLocks noGrp="1"/>
          </p:cNvSpPr>
          <p:nvPr>
            <p:ph idx="1"/>
          </p:nvPr>
        </p:nvSpPr>
        <p:spPr>
          <a:xfrm>
            <a:off x="528388" y="1295140"/>
            <a:ext cx="8198103" cy="3196800"/>
          </a:xfrm>
        </p:spPr>
        <p:txBody>
          <a:bodyPr/>
          <a:lstStyle/>
          <a:p>
            <a:pPr marL="0" indent="0">
              <a:buFont typeface="Wingdings" panose="05000000000000000000" pitchFamily="2" charset="2"/>
              <a:buNone/>
            </a:pPr>
            <a:r>
              <a:rPr lang="de-CH" sz="2400" dirty="0" smtClean="0"/>
              <a:t>5</a:t>
            </a:r>
            <a:r>
              <a:rPr lang="de-CH" sz="2400" dirty="0"/>
              <a:t>% der 15-Jährigen (J: 5.1%; M: 4.0%) </a:t>
            </a:r>
            <a:endParaRPr lang="de-CH" sz="2400" dirty="0" smtClean="0"/>
          </a:p>
          <a:p>
            <a:pPr marL="0" indent="0">
              <a:buFont typeface="Wingdings" panose="05000000000000000000" pitchFamily="2" charset="2"/>
              <a:buNone/>
            </a:pPr>
            <a:endParaRPr lang="de-CH" sz="800" dirty="0"/>
          </a:p>
          <a:p>
            <a:r>
              <a:rPr lang="de-CH" sz="1800" dirty="0" smtClean="0"/>
              <a:t>Kokain</a:t>
            </a:r>
          </a:p>
          <a:p>
            <a:r>
              <a:rPr lang="de-CH" sz="1800" dirty="0" smtClean="0"/>
              <a:t>Ecstasy</a:t>
            </a:r>
          </a:p>
          <a:p>
            <a:r>
              <a:rPr lang="de-CH" sz="1800" dirty="0" smtClean="0"/>
              <a:t>Amphetamine</a:t>
            </a:r>
          </a:p>
          <a:p>
            <a:r>
              <a:rPr lang="de-CH" sz="1800" dirty="0" smtClean="0"/>
              <a:t>LSD</a:t>
            </a:r>
          </a:p>
          <a:p>
            <a:r>
              <a:rPr lang="de-CH" sz="1800" dirty="0" smtClean="0"/>
              <a:t>halluzinogene Pilze</a:t>
            </a:r>
          </a:p>
          <a:p>
            <a:r>
              <a:rPr lang="de-CH" sz="1800" dirty="0" smtClean="0"/>
              <a:t>neue </a:t>
            </a:r>
            <a:r>
              <a:rPr lang="de-CH" sz="1800" dirty="0"/>
              <a:t>synthetische </a:t>
            </a:r>
            <a:r>
              <a:rPr lang="de-CH" sz="1800" dirty="0" smtClean="0"/>
              <a:t>Substanzen</a:t>
            </a:r>
            <a:endParaRPr lang="de-CH" sz="1800" dirty="0"/>
          </a:p>
          <a:p>
            <a:r>
              <a:rPr lang="de-CH" sz="1800" dirty="0" smtClean="0"/>
              <a:t>Heroin</a:t>
            </a:r>
            <a:endParaRPr lang="de-CH" sz="1800" dirty="0"/>
          </a:p>
        </p:txBody>
      </p:sp>
      <p:pic>
        <p:nvPicPr>
          <p:cNvPr id="11266" name="Picture 2" descr="Meta-Analyse bestätigt Effekte chronischen Ecstasykonsums auf Hirnchemie -  drug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9048" y="3460848"/>
            <a:ext cx="4204952" cy="1641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9680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4978" y="304674"/>
            <a:ext cx="6981889" cy="994172"/>
          </a:xfrm>
        </p:spPr>
        <p:txBody>
          <a:bodyPr>
            <a:noAutofit/>
          </a:bodyPr>
          <a:lstStyle/>
          <a:p>
            <a:r>
              <a:rPr lang="de-CH" dirty="0" smtClean="0"/>
              <a:t>Online-Handel</a:t>
            </a:r>
            <a:endParaRPr lang="de-CH" dirty="0"/>
          </a:p>
        </p:txBody>
      </p:sp>
      <p:sp>
        <p:nvSpPr>
          <p:cNvPr id="15" name="Inhaltsplatzhalter 2"/>
          <p:cNvSpPr txBox="1">
            <a:spLocks/>
          </p:cNvSpPr>
          <p:nvPr/>
        </p:nvSpPr>
        <p:spPr>
          <a:xfrm>
            <a:off x="474979" y="1147264"/>
            <a:ext cx="7065600" cy="1178968"/>
          </a:xfrm>
          <a:prstGeom prst="rect">
            <a:avLst/>
          </a:prstGeom>
        </p:spPr>
        <p:txBody>
          <a:bodyPr vert="horz" lIns="91440" tIns="45720" rIns="91440" bIns="45720" rtlCol="0">
            <a:noAutofit/>
          </a:bodyPr>
          <a:lstStyle>
            <a:lvl1pPr marL="171442" indent="-171442" algn="l" defTabSz="685766" rtl="0" eaLnBrk="1" latinLnBrk="0" hangingPunct="1">
              <a:lnSpc>
                <a:spcPct val="100000"/>
              </a:lnSpc>
              <a:spcBef>
                <a:spcPts val="600"/>
              </a:spcBef>
              <a:spcAft>
                <a:spcPts val="600"/>
              </a:spcAft>
              <a:buFont typeface="Arial" panose="020B0604020202020204" pitchFamily="34" charset="0"/>
              <a:buChar char="•"/>
              <a:defRPr sz="2100" kern="1200" baseline="0">
                <a:solidFill>
                  <a:schemeClr val="tx1"/>
                </a:solidFill>
                <a:latin typeface="Arial" panose="020B0604020202020204" pitchFamily="34" charset="0"/>
                <a:ea typeface="+mn-ea"/>
                <a:cs typeface="Arial" panose="020B0604020202020204" pitchFamily="34" charset="0"/>
              </a:defRPr>
            </a:lvl1pPr>
            <a:lvl2pPr marL="600045" indent="-25716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de-CH" dirty="0" smtClean="0">
              <a:solidFill>
                <a:srgbClr val="009999"/>
              </a:solidFill>
            </a:endParaRPr>
          </a:p>
        </p:txBody>
      </p:sp>
      <p:sp>
        <p:nvSpPr>
          <p:cNvPr id="4" name="AutoShape 6" descr="Drogen: Cannabis in der Therapie - Rauschmittel - Gesellschaft - Planet  Wisse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 name="Inhaltsplatzhalter 2"/>
          <p:cNvSpPr>
            <a:spLocks noGrp="1"/>
          </p:cNvSpPr>
          <p:nvPr>
            <p:ph idx="1"/>
          </p:nvPr>
        </p:nvSpPr>
        <p:spPr/>
        <p:txBody>
          <a:bodyPr/>
          <a:lstStyle/>
          <a:p>
            <a:endParaRPr lang="de-CH"/>
          </a:p>
        </p:txBody>
      </p:sp>
      <p:pic>
        <p:nvPicPr>
          <p:cNvPr id="6" name="Grafik 5"/>
          <p:cNvPicPr>
            <a:picLocks noChangeAspect="1"/>
          </p:cNvPicPr>
          <p:nvPr/>
        </p:nvPicPr>
        <p:blipFill>
          <a:blip r:embed="rId3"/>
          <a:stretch>
            <a:fillRect/>
          </a:stretch>
        </p:blipFill>
        <p:spPr>
          <a:xfrm>
            <a:off x="895598" y="1520801"/>
            <a:ext cx="7415273" cy="2694593"/>
          </a:xfrm>
          <a:prstGeom prst="rect">
            <a:avLst/>
          </a:prstGeom>
        </p:spPr>
      </p:pic>
    </p:spTree>
    <p:extLst>
      <p:ext uri="{BB962C8B-B14F-4D97-AF65-F5344CB8AC3E}">
        <p14:creationId xmlns:p14="http://schemas.microsoft.com/office/powerpoint/2010/main" val="14507797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Substanzkonsum 15-Jährige</a:t>
            </a:r>
            <a:endParaRPr lang="de-CH" dirty="0"/>
          </a:p>
        </p:txBody>
      </p:sp>
      <p:sp>
        <p:nvSpPr>
          <p:cNvPr id="5" name="Textfeld 4"/>
          <p:cNvSpPr txBox="1"/>
          <p:nvPr/>
        </p:nvSpPr>
        <p:spPr>
          <a:xfrm>
            <a:off x="6785662" y="4677410"/>
            <a:ext cx="2358338" cy="300082"/>
          </a:xfrm>
          <a:prstGeom prst="rect">
            <a:avLst/>
          </a:prstGeom>
          <a:noFill/>
        </p:spPr>
        <p:txBody>
          <a:bodyPr wrap="none" rtlCol="0">
            <a:spAutoFit/>
          </a:bodyPr>
          <a:lstStyle/>
          <a:p>
            <a:r>
              <a:rPr lang="de-CH" dirty="0" smtClean="0"/>
              <a:t>Quelle: HBSC-Studie (2022)</a:t>
            </a:r>
            <a:endParaRPr lang="de-CH" dirty="0"/>
          </a:p>
        </p:txBody>
      </p:sp>
      <p:pic>
        <p:nvPicPr>
          <p:cNvPr id="7" name="Grafik 6"/>
          <p:cNvPicPr>
            <a:picLocks noChangeAspect="1"/>
          </p:cNvPicPr>
          <p:nvPr/>
        </p:nvPicPr>
        <p:blipFill rotWithShape="1">
          <a:blip r:embed="rId4"/>
          <a:srcRect r="31094" b="91048"/>
          <a:stretch/>
        </p:blipFill>
        <p:spPr>
          <a:xfrm>
            <a:off x="780522" y="1095770"/>
            <a:ext cx="5234870" cy="294724"/>
          </a:xfrm>
          <a:prstGeom prst="rect">
            <a:avLst/>
          </a:prstGeom>
        </p:spPr>
      </p:pic>
      <p:pic>
        <p:nvPicPr>
          <p:cNvPr id="6" name="Grafik 5"/>
          <p:cNvPicPr>
            <a:picLocks noChangeAspect="1"/>
          </p:cNvPicPr>
          <p:nvPr/>
        </p:nvPicPr>
        <p:blipFill rotWithShape="1">
          <a:blip r:embed="rId4"/>
          <a:srcRect l="69702" t="36708" r="655" b="-749"/>
          <a:stretch/>
        </p:blipFill>
        <p:spPr>
          <a:xfrm>
            <a:off x="6461256" y="2365348"/>
            <a:ext cx="2251992" cy="2108409"/>
          </a:xfrm>
          <a:prstGeom prst="rect">
            <a:avLst/>
          </a:prstGeom>
        </p:spPr>
      </p:pic>
      <p:pic>
        <p:nvPicPr>
          <p:cNvPr id="8" name="Grafik 7"/>
          <p:cNvPicPr>
            <a:picLocks noChangeAspect="1"/>
          </p:cNvPicPr>
          <p:nvPr/>
        </p:nvPicPr>
        <p:blipFill rotWithShape="1">
          <a:blip r:embed="rId4"/>
          <a:srcRect l="12799" t="10471" r="45529" b="63622"/>
          <a:stretch/>
        </p:blipFill>
        <p:spPr>
          <a:xfrm>
            <a:off x="474980" y="1471671"/>
            <a:ext cx="3165821" cy="852928"/>
          </a:xfrm>
          <a:prstGeom prst="rect">
            <a:avLst/>
          </a:prstGeom>
        </p:spPr>
      </p:pic>
      <p:pic>
        <p:nvPicPr>
          <p:cNvPr id="9" name="Grafik 8"/>
          <p:cNvPicPr>
            <a:picLocks noChangeAspect="1"/>
          </p:cNvPicPr>
          <p:nvPr/>
        </p:nvPicPr>
        <p:blipFill rotWithShape="1">
          <a:blip r:embed="rId4"/>
          <a:srcRect l="64370" t="11500" r="656" b="58606"/>
          <a:stretch/>
        </p:blipFill>
        <p:spPr>
          <a:xfrm>
            <a:off x="6258724" y="1177513"/>
            <a:ext cx="2657056" cy="984182"/>
          </a:xfrm>
          <a:prstGeom prst="rect">
            <a:avLst/>
          </a:prstGeom>
        </p:spPr>
      </p:pic>
      <p:pic>
        <p:nvPicPr>
          <p:cNvPr id="10" name="Grafik 9"/>
          <p:cNvPicPr>
            <a:picLocks noChangeAspect="1"/>
          </p:cNvPicPr>
          <p:nvPr/>
        </p:nvPicPr>
        <p:blipFill rotWithShape="1">
          <a:blip r:embed="rId4"/>
          <a:srcRect l="28670" t="73365" r="31603" b="728"/>
          <a:stretch/>
        </p:blipFill>
        <p:spPr>
          <a:xfrm>
            <a:off x="326214" y="4124564"/>
            <a:ext cx="3018036" cy="852928"/>
          </a:xfrm>
          <a:prstGeom prst="rect">
            <a:avLst/>
          </a:prstGeom>
        </p:spPr>
      </p:pic>
      <p:pic>
        <p:nvPicPr>
          <p:cNvPr id="11" name="Grafik 10"/>
          <p:cNvPicPr>
            <a:picLocks noChangeAspect="1"/>
          </p:cNvPicPr>
          <p:nvPr/>
        </p:nvPicPr>
        <p:blipFill rotWithShape="1">
          <a:blip r:embed="rId4"/>
          <a:srcRect l="5229" t="38004" r="69902" b="10579"/>
          <a:stretch/>
        </p:blipFill>
        <p:spPr>
          <a:xfrm>
            <a:off x="326214" y="2405776"/>
            <a:ext cx="1889256" cy="1692774"/>
          </a:xfrm>
          <a:prstGeom prst="rect">
            <a:avLst/>
          </a:prstGeom>
        </p:spPr>
      </p:pic>
      <p:pic>
        <p:nvPicPr>
          <p:cNvPr id="12" name="Grafik 11"/>
          <p:cNvPicPr>
            <a:picLocks noChangeAspect="1"/>
          </p:cNvPicPr>
          <p:nvPr/>
        </p:nvPicPr>
        <p:blipFill rotWithShape="1">
          <a:blip r:embed="rId4"/>
          <a:srcRect l="38752" t="38803" r="32246" b="32963"/>
          <a:stretch/>
        </p:blipFill>
        <p:spPr>
          <a:xfrm>
            <a:off x="2847482" y="2490564"/>
            <a:ext cx="3486951" cy="1471096"/>
          </a:xfrm>
          <a:prstGeom prst="rect">
            <a:avLst/>
          </a:prstGeom>
          <a:ln w="95250">
            <a:solidFill>
              <a:srgbClr val="FF0000"/>
            </a:solidFill>
          </a:ln>
        </p:spPr>
      </p:pic>
    </p:spTree>
    <p:extLst>
      <p:ext uri="{BB962C8B-B14F-4D97-AF65-F5344CB8AC3E}">
        <p14:creationId xmlns:p14="http://schemas.microsoft.com/office/powerpoint/2010/main" val="4330825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a:spLocks noGrp="1"/>
          </p:cNvSpPr>
          <p:nvPr>
            <p:ph type="title"/>
          </p:nvPr>
        </p:nvSpPr>
        <p:spPr/>
        <p:txBody>
          <a:bodyPr/>
          <a:lstStyle/>
          <a:p>
            <a:r>
              <a:rPr lang="de-CH" altLang="de-DE" dirty="0" smtClean="0"/>
              <a:t>Substanzkonsum als Symptom</a:t>
            </a:r>
          </a:p>
        </p:txBody>
      </p:sp>
      <p:sp>
        <p:nvSpPr>
          <p:cNvPr id="2" name="Inhaltsplatzhalter 1"/>
          <p:cNvSpPr>
            <a:spLocks noGrp="1"/>
          </p:cNvSpPr>
          <p:nvPr>
            <p:ph idx="1"/>
          </p:nvPr>
        </p:nvSpPr>
        <p:spPr/>
        <p:txBody>
          <a:bodyPr/>
          <a:lstStyle/>
          <a:p>
            <a:pPr>
              <a:lnSpc>
                <a:spcPct val="80000"/>
              </a:lnSpc>
              <a:buNone/>
            </a:pPr>
            <a:r>
              <a:rPr lang="de-CH" altLang="de-DE" b="1" dirty="0"/>
              <a:t>Wichtig:</a:t>
            </a:r>
          </a:p>
          <a:p>
            <a:pPr>
              <a:lnSpc>
                <a:spcPct val="80000"/>
              </a:lnSpc>
            </a:pPr>
            <a:r>
              <a:rPr lang="de-CH" altLang="de-DE" dirty="0"/>
              <a:t>Exzessiver oder häufiger Substanzkonsum sollte </a:t>
            </a:r>
            <a:r>
              <a:rPr lang="de-CH" altLang="de-DE" dirty="0">
                <a:solidFill>
                  <a:srgbClr val="C00000"/>
                </a:solidFill>
              </a:rPr>
              <a:t>nicht isoliert betrachtet </a:t>
            </a:r>
            <a:r>
              <a:rPr lang="de-CH" altLang="de-DE" dirty="0"/>
              <a:t>werden. </a:t>
            </a:r>
          </a:p>
          <a:p>
            <a:pPr>
              <a:lnSpc>
                <a:spcPct val="80000"/>
              </a:lnSpc>
            </a:pPr>
            <a:r>
              <a:rPr lang="de-CH" altLang="de-DE" dirty="0"/>
              <a:t>Immer sollte dies auch als Zeichen für </a:t>
            </a:r>
            <a:r>
              <a:rPr lang="de-CH" altLang="de-DE" dirty="0">
                <a:solidFill>
                  <a:srgbClr val="C00000"/>
                </a:solidFill>
              </a:rPr>
              <a:t>mögliche andere Probleme </a:t>
            </a:r>
            <a:r>
              <a:rPr lang="de-CH" altLang="de-DE" dirty="0"/>
              <a:t>gesehen werden.</a:t>
            </a:r>
          </a:p>
          <a:p>
            <a:pPr>
              <a:lnSpc>
                <a:spcPct val="80000"/>
              </a:lnSpc>
            </a:pPr>
            <a:r>
              <a:rPr lang="de-CH" altLang="de-DE" dirty="0"/>
              <a:t>Insbesondere bei einem Konsum in sehr jungen Jahren!</a:t>
            </a:r>
          </a:p>
          <a:p>
            <a:pPr>
              <a:lnSpc>
                <a:spcPct val="80000"/>
              </a:lnSpc>
            </a:pPr>
            <a:r>
              <a:rPr lang="de-CH" altLang="de-DE" dirty="0"/>
              <a:t>Das Konsumverhalten bei Jugendlichen lässt sich noch stark beeinflussen.</a:t>
            </a:r>
          </a:p>
        </p:txBody>
      </p:sp>
    </p:spTree>
    <p:extLst>
      <p:ext uri="{BB962C8B-B14F-4D97-AF65-F5344CB8AC3E}">
        <p14:creationId xmlns:p14="http://schemas.microsoft.com/office/powerpoint/2010/main" val="35402485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Suchtkreislauf</a:t>
            </a:r>
            <a:endParaRPr lang="de-CH" dirty="0"/>
          </a:p>
        </p:txBody>
      </p:sp>
      <p:pic>
        <p:nvPicPr>
          <p:cNvPr id="5" name="Inhaltsplatzhalter 4"/>
          <p:cNvPicPr>
            <a:picLocks noGrp="1" noChangeAspect="1"/>
          </p:cNvPicPr>
          <p:nvPr>
            <p:ph idx="1"/>
          </p:nvPr>
        </p:nvPicPr>
        <p:blipFill>
          <a:blip r:embed="rId3"/>
          <a:stretch>
            <a:fillRect/>
          </a:stretch>
        </p:blipFill>
        <p:spPr>
          <a:xfrm>
            <a:off x="610800" y="1268018"/>
            <a:ext cx="2097206" cy="1133954"/>
          </a:xfrm>
          <a:prstGeom prst="rect">
            <a:avLst/>
          </a:prstGeom>
        </p:spPr>
      </p:pic>
      <p:pic>
        <p:nvPicPr>
          <p:cNvPr id="6" name="Grafik 5"/>
          <p:cNvPicPr>
            <a:picLocks noChangeAspect="1"/>
          </p:cNvPicPr>
          <p:nvPr/>
        </p:nvPicPr>
        <p:blipFill>
          <a:blip r:embed="rId3"/>
          <a:stretch>
            <a:fillRect/>
          </a:stretch>
        </p:blipFill>
        <p:spPr>
          <a:xfrm>
            <a:off x="6400412" y="1268018"/>
            <a:ext cx="2097206" cy="1133954"/>
          </a:xfrm>
          <a:prstGeom prst="rect">
            <a:avLst/>
          </a:prstGeom>
        </p:spPr>
      </p:pic>
      <p:pic>
        <p:nvPicPr>
          <p:cNvPr id="7" name="Grafik 6"/>
          <p:cNvPicPr>
            <a:picLocks noChangeAspect="1"/>
          </p:cNvPicPr>
          <p:nvPr/>
        </p:nvPicPr>
        <p:blipFill>
          <a:blip r:embed="rId3"/>
          <a:stretch>
            <a:fillRect/>
          </a:stretch>
        </p:blipFill>
        <p:spPr>
          <a:xfrm>
            <a:off x="6400411" y="3460174"/>
            <a:ext cx="2196579" cy="1187685"/>
          </a:xfrm>
          <a:prstGeom prst="rect">
            <a:avLst/>
          </a:prstGeom>
        </p:spPr>
      </p:pic>
      <p:pic>
        <p:nvPicPr>
          <p:cNvPr id="8" name="Grafik 7"/>
          <p:cNvPicPr>
            <a:picLocks noChangeAspect="1"/>
          </p:cNvPicPr>
          <p:nvPr/>
        </p:nvPicPr>
        <p:blipFill>
          <a:blip r:embed="rId3"/>
          <a:stretch>
            <a:fillRect/>
          </a:stretch>
        </p:blipFill>
        <p:spPr>
          <a:xfrm>
            <a:off x="583791" y="3460174"/>
            <a:ext cx="2196579" cy="1187685"/>
          </a:xfrm>
          <a:prstGeom prst="rect">
            <a:avLst/>
          </a:prstGeom>
        </p:spPr>
      </p:pic>
      <p:sp>
        <p:nvSpPr>
          <p:cNvPr id="9" name="Pfeil nach unten 8"/>
          <p:cNvSpPr/>
          <p:nvPr/>
        </p:nvSpPr>
        <p:spPr>
          <a:xfrm>
            <a:off x="1452041" y="2593665"/>
            <a:ext cx="414724" cy="7285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Pfeil nach unten 9"/>
          <p:cNvSpPr/>
          <p:nvPr/>
        </p:nvSpPr>
        <p:spPr>
          <a:xfrm rot="16200000">
            <a:off x="4352425" y="3350882"/>
            <a:ext cx="414724" cy="13031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1" name="Grafik 10"/>
          <p:cNvPicPr>
            <a:picLocks noChangeAspect="1"/>
          </p:cNvPicPr>
          <p:nvPr/>
        </p:nvPicPr>
        <p:blipFill>
          <a:blip r:embed="rId4"/>
          <a:stretch>
            <a:fillRect/>
          </a:stretch>
        </p:blipFill>
        <p:spPr>
          <a:xfrm rot="10800000">
            <a:off x="3873088" y="1550724"/>
            <a:ext cx="1322947" cy="451143"/>
          </a:xfrm>
          <a:prstGeom prst="rect">
            <a:avLst/>
          </a:prstGeom>
        </p:spPr>
      </p:pic>
      <p:pic>
        <p:nvPicPr>
          <p:cNvPr id="12" name="Grafik 11"/>
          <p:cNvPicPr>
            <a:picLocks noChangeAspect="1"/>
          </p:cNvPicPr>
          <p:nvPr/>
        </p:nvPicPr>
        <p:blipFill>
          <a:blip r:embed="rId5"/>
          <a:stretch>
            <a:fillRect/>
          </a:stretch>
        </p:blipFill>
        <p:spPr>
          <a:xfrm rot="10800000">
            <a:off x="7223443" y="2593665"/>
            <a:ext cx="451143" cy="749873"/>
          </a:xfrm>
          <a:prstGeom prst="rect">
            <a:avLst/>
          </a:prstGeom>
        </p:spPr>
      </p:pic>
      <p:sp>
        <p:nvSpPr>
          <p:cNvPr id="13" name="Textfeld 12"/>
          <p:cNvSpPr txBox="1"/>
          <p:nvPr/>
        </p:nvSpPr>
        <p:spPr>
          <a:xfrm>
            <a:off x="627650" y="1277746"/>
            <a:ext cx="2092042" cy="1038746"/>
          </a:xfrm>
          <a:prstGeom prst="rect">
            <a:avLst/>
          </a:prstGeom>
          <a:noFill/>
        </p:spPr>
        <p:txBody>
          <a:bodyPr wrap="square" rtlCol="0">
            <a:spAutoFit/>
          </a:bodyPr>
          <a:lstStyle/>
          <a:p>
            <a:r>
              <a:rPr lang="de-CH" b="1" dirty="0" smtClean="0"/>
              <a:t>Zunehmender Konsum</a:t>
            </a:r>
          </a:p>
          <a:p>
            <a:pPr marL="171450" indent="-171450">
              <a:buFont typeface="Arial" panose="020B0604020202020204" pitchFamily="34" charset="0"/>
              <a:buChar char="•"/>
            </a:pPr>
            <a:r>
              <a:rPr lang="de-CH" sz="1200" dirty="0" smtClean="0"/>
              <a:t>Identität</a:t>
            </a:r>
          </a:p>
          <a:p>
            <a:pPr marL="171450" indent="-171450">
              <a:buFont typeface="Arial" panose="020B0604020202020204" pitchFamily="34" charset="0"/>
              <a:buChar char="•"/>
            </a:pPr>
            <a:r>
              <a:rPr lang="de-CH" sz="1200" dirty="0" smtClean="0"/>
              <a:t>Freunde</a:t>
            </a:r>
          </a:p>
          <a:p>
            <a:pPr marL="171450" indent="-171450">
              <a:buFont typeface="Arial" panose="020B0604020202020204" pitchFamily="34" charset="0"/>
              <a:buChar char="•"/>
            </a:pPr>
            <a:r>
              <a:rPr lang="de-CH" sz="1200" dirty="0" smtClean="0"/>
              <a:t>Zunehmende Entspannung</a:t>
            </a:r>
            <a:endParaRPr lang="de-CH" sz="1200" dirty="0"/>
          </a:p>
        </p:txBody>
      </p:sp>
      <p:sp>
        <p:nvSpPr>
          <p:cNvPr id="14" name="Textfeld 13"/>
          <p:cNvSpPr txBox="1"/>
          <p:nvPr/>
        </p:nvSpPr>
        <p:spPr>
          <a:xfrm>
            <a:off x="642920" y="3446772"/>
            <a:ext cx="2277903" cy="1431161"/>
          </a:xfrm>
          <a:prstGeom prst="rect">
            <a:avLst/>
          </a:prstGeom>
          <a:noFill/>
        </p:spPr>
        <p:txBody>
          <a:bodyPr wrap="square" rtlCol="0">
            <a:spAutoFit/>
          </a:bodyPr>
          <a:lstStyle/>
          <a:p>
            <a:r>
              <a:rPr lang="de-CH" b="1" dirty="0" smtClean="0"/>
              <a:t>Intensiver Konsum</a:t>
            </a:r>
          </a:p>
          <a:p>
            <a:pPr marL="171450" indent="-171450">
              <a:buFont typeface="Arial" panose="020B0604020202020204" pitchFamily="34" charset="0"/>
              <a:buChar char="•"/>
            </a:pPr>
            <a:r>
              <a:rPr lang="de-CH" sz="1200" dirty="0" smtClean="0"/>
              <a:t>Besseres Gefühl</a:t>
            </a:r>
          </a:p>
          <a:p>
            <a:pPr marL="171450" indent="-171450">
              <a:buFont typeface="Arial" panose="020B0604020202020204" pitchFamily="34" charset="0"/>
              <a:buChar char="•"/>
            </a:pPr>
            <a:r>
              <a:rPr lang="de-CH" sz="1200" dirty="0" smtClean="0"/>
              <a:t>Vernachlässigung des Alltags und Freunden</a:t>
            </a:r>
          </a:p>
          <a:p>
            <a:pPr marL="171450" indent="-171450">
              <a:buFont typeface="Arial" panose="020B0604020202020204" pitchFamily="34" charset="0"/>
              <a:buChar char="•"/>
            </a:pPr>
            <a:r>
              <a:rPr lang="de-CH" sz="1200" dirty="0" smtClean="0"/>
              <a:t>Fehlende reale sinnliche Befriedigung</a:t>
            </a:r>
          </a:p>
          <a:p>
            <a:endParaRPr lang="de-CH" dirty="0"/>
          </a:p>
        </p:txBody>
      </p:sp>
      <p:sp>
        <p:nvSpPr>
          <p:cNvPr id="15" name="Textfeld 14"/>
          <p:cNvSpPr txBox="1"/>
          <p:nvPr/>
        </p:nvSpPr>
        <p:spPr>
          <a:xfrm>
            <a:off x="6553199" y="3540770"/>
            <a:ext cx="1791629" cy="854080"/>
          </a:xfrm>
          <a:prstGeom prst="rect">
            <a:avLst/>
          </a:prstGeom>
          <a:noFill/>
        </p:spPr>
        <p:txBody>
          <a:bodyPr wrap="square" rtlCol="0">
            <a:spAutoFit/>
          </a:bodyPr>
          <a:lstStyle/>
          <a:p>
            <a:r>
              <a:rPr lang="de-CH" b="1" dirty="0" smtClean="0"/>
              <a:t>Sucht</a:t>
            </a:r>
          </a:p>
          <a:p>
            <a:pPr marL="171450" indent="-171450">
              <a:buFont typeface="Arial" panose="020B0604020202020204" pitchFamily="34" charset="0"/>
              <a:buChar char="•"/>
            </a:pPr>
            <a:r>
              <a:rPr lang="de-CH" sz="1200" dirty="0" smtClean="0"/>
              <a:t>Kontrollverlust</a:t>
            </a:r>
          </a:p>
          <a:p>
            <a:pPr marL="171450" indent="-171450">
              <a:buFont typeface="Arial" panose="020B0604020202020204" pitchFamily="34" charset="0"/>
              <a:buChar char="•"/>
            </a:pPr>
            <a:r>
              <a:rPr lang="de-CH" sz="1200" dirty="0" smtClean="0"/>
              <a:t>Flucht, Rückzug</a:t>
            </a:r>
          </a:p>
          <a:p>
            <a:pPr marL="171450" indent="-171450">
              <a:buFont typeface="Arial" panose="020B0604020202020204" pitchFamily="34" charset="0"/>
              <a:buChar char="•"/>
            </a:pPr>
            <a:r>
              <a:rPr lang="de-CH" sz="1200" dirty="0" smtClean="0"/>
              <a:t>Einsamkeit</a:t>
            </a:r>
            <a:endParaRPr lang="de-CH" sz="1200" dirty="0"/>
          </a:p>
        </p:txBody>
      </p:sp>
      <p:sp>
        <p:nvSpPr>
          <p:cNvPr id="16" name="Textfeld 15"/>
          <p:cNvSpPr txBox="1"/>
          <p:nvPr/>
        </p:nvSpPr>
        <p:spPr>
          <a:xfrm>
            <a:off x="6478430" y="1301359"/>
            <a:ext cx="1691269" cy="1038746"/>
          </a:xfrm>
          <a:prstGeom prst="rect">
            <a:avLst/>
          </a:prstGeom>
          <a:noFill/>
        </p:spPr>
        <p:txBody>
          <a:bodyPr wrap="square" rtlCol="0">
            <a:spAutoFit/>
          </a:bodyPr>
          <a:lstStyle/>
          <a:p>
            <a:r>
              <a:rPr lang="de-CH" b="1" dirty="0" smtClean="0"/>
              <a:t>Substanzkonsum</a:t>
            </a:r>
          </a:p>
          <a:p>
            <a:pPr marL="171450" indent="-171450">
              <a:buFont typeface="Arial" panose="020B0604020202020204" pitchFamily="34" charset="0"/>
              <a:buChar char="•"/>
            </a:pPr>
            <a:r>
              <a:rPr lang="de-CH" sz="1200" dirty="0" smtClean="0"/>
              <a:t>Ablenkung</a:t>
            </a:r>
          </a:p>
          <a:p>
            <a:pPr marL="171450" indent="-171450">
              <a:buFont typeface="Arial" panose="020B0604020202020204" pitchFamily="34" charset="0"/>
              <a:buChar char="•"/>
            </a:pPr>
            <a:r>
              <a:rPr lang="de-CH" sz="1200" dirty="0" smtClean="0"/>
              <a:t>Entspannung</a:t>
            </a:r>
          </a:p>
          <a:p>
            <a:pPr marL="171450" indent="-171450">
              <a:buFont typeface="Arial" panose="020B0604020202020204" pitchFamily="34" charset="0"/>
              <a:buChar char="•"/>
            </a:pPr>
            <a:r>
              <a:rPr lang="de-CH" sz="1200" dirty="0" smtClean="0"/>
              <a:t>Anerkennung</a:t>
            </a:r>
          </a:p>
          <a:p>
            <a:pPr marL="171450" indent="-171450">
              <a:buFont typeface="Arial" panose="020B0604020202020204" pitchFamily="34" charset="0"/>
              <a:buChar char="•"/>
            </a:pPr>
            <a:r>
              <a:rPr lang="de-CH" sz="1200" dirty="0" smtClean="0"/>
              <a:t>Spass</a:t>
            </a:r>
            <a:endParaRPr lang="de-CH" sz="1200" dirty="0"/>
          </a:p>
        </p:txBody>
      </p:sp>
      <p:sp>
        <p:nvSpPr>
          <p:cNvPr id="17" name="Ellipse 16"/>
          <p:cNvSpPr/>
          <p:nvPr/>
        </p:nvSpPr>
        <p:spPr>
          <a:xfrm>
            <a:off x="3321880" y="2284574"/>
            <a:ext cx="2677476" cy="13446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Textfeld 17"/>
          <p:cNvSpPr txBox="1"/>
          <p:nvPr/>
        </p:nvSpPr>
        <p:spPr>
          <a:xfrm>
            <a:off x="3650166" y="2497021"/>
            <a:ext cx="2222809" cy="923330"/>
          </a:xfrm>
          <a:prstGeom prst="rect">
            <a:avLst/>
          </a:prstGeom>
          <a:noFill/>
        </p:spPr>
        <p:txBody>
          <a:bodyPr wrap="square" rtlCol="0">
            <a:spAutoFit/>
          </a:bodyPr>
          <a:lstStyle/>
          <a:p>
            <a:r>
              <a:rPr lang="de-CH" b="1" dirty="0" smtClean="0"/>
              <a:t>Realität</a:t>
            </a:r>
            <a:r>
              <a:rPr lang="de-CH" dirty="0" smtClean="0"/>
              <a:t>: Stress, Konflikt, Misserfolg, Frust, persönliche Belastungen, </a:t>
            </a:r>
          </a:p>
          <a:p>
            <a:r>
              <a:rPr lang="de-CH" dirty="0"/>
              <a:t>t</a:t>
            </a:r>
            <a:r>
              <a:rPr lang="de-CH" dirty="0" smtClean="0"/>
              <a:t>iefer Selbstwert</a:t>
            </a:r>
            <a:endParaRPr lang="de-CH" dirty="0"/>
          </a:p>
        </p:txBody>
      </p:sp>
    </p:spTree>
    <p:extLst>
      <p:ext uri="{BB962C8B-B14F-4D97-AF65-F5344CB8AC3E}">
        <p14:creationId xmlns:p14="http://schemas.microsoft.com/office/powerpoint/2010/main" val="655658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a:spLocks noGrp="1"/>
          </p:cNvSpPr>
          <p:nvPr>
            <p:ph type="title"/>
          </p:nvPr>
        </p:nvSpPr>
        <p:spPr/>
        <p:txBody>
          <a:bodyPr>
            <a:normAutofit/>
          </a:bodyPr>
          <a:lstStyle/>
          <a:p>
            <a:r>
              <a:rPr lang="de-CH" altLang="de-DE" sz="3200" dirty="0" smtClean="0"/>
              <a:t>Ursachen von Sucht</a:t>
            </a:r>
            <a:endParaRPr lang="de-CH" altLang="de-DE" dirty="0" smtClean="0"/>
          </a:p>
        </p:txBody>
      </p:sp>
      <p:pic>
        <p:nvPicPr>
          <p:cNvPr id="5" name="Picture 4"/>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l="19754" t="14180"/>
          <a:stretch>
            <a:fillRect/>
          </a:stretch>
        </p:blipFill>
        <p:spPr>
          <a:xfrm>
            <a:off x="2678087" y="1320085"/>
            <a:ext cx="3958624" cy="3296992"/>
          </a:xfrm>
          <a:noFill/>
        </p:spPr>
      </p:pic>
    </p:spTree>
    <p:extLst>
      <p:ext uri="{BB962C8B-B14F-4D97-AF65-F5344CB8AC3E}">
        <p14:creationId xmlns:p14="http://schemas.microsoft.com/office/powerpoint/2010/main" val="2409974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a:spLocks noGrp="1"/>
          </p:cNvSpPr>
          <p:nvPr>
            <p:ph type="title"/>
          </p:nvPr>
        </p:nvSpPr>
        <p:spPr/>
        <p:txBody>
          <a:bodyPr>
            <a:normAutofit/>
          </a:bodyPr>
          <a:lstStyle/>
          <a:p>
            <a:r>
              <a:rPr lang="de-CH" altLang="de-DE" sz="3200" dirty="0" smtClean="0"/>
              <a:t>Suchtgefährdung?</a:t>
            </a:r>
            <a:endParaRPr lang="de-CH" altLang="de-DE" dirty="0" smtClean="0"/>
          </a:p>
        </p:txBody>
      </p:sp>
      <p:sp>
        <p:nvSpPr>
          <p:cNvPr id="3" name="Inhaltsplatzhalter 2"/>
          <p:cNvSpPr>
            <a:spLocks noGrp="1"/>
          </p:cNvSpPr>
          <p:nvPr>
            <p:ph idx="1"/>
          </p:nvPr>
        </p:nvSpPr>
        <p:spPr/>
        <p:txBody>
          <a:bodyPr/>
          <a:lstStyle/>
          <a:p>
            <a:endParaRPr lang="de-CH"/>
          </a:p>
        </p:txBody>
      </p:sp>
      <p:pic>
        <p:nvPicPr>
          <p:cNvPr id="5" name="Picture 5" descr="C:\Users\tigi\Desktop\topele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6073" y="1269176"/>
            <a:ext cx="4950295" cy="3396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06496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02654" y="2311759"/>
            <a:ext cx="8558011" cy="2079938"/>
          </a:xfrm>
          <a:prstGeom prst="rec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8674" name="Titel 1"/>
          <p:cNvSpPr>
            <a:spLocks noGrp="1"/>
          </p:cNvSpPr>
          <p:nvPr>
            <p:ph type="title"/>
          </p:nvPr>
        </p:nvSpPr>
        <p:spPr/>
        <p:txBody>
          <a:bodyPr>
            <a:normAutofit/>
          </a:bodyPr>
          <a:lstStyle/>
          <a:p>
            <a:r>
              <a:rPr lang="de-CH" altLang="de-DE" sz="3200" dirty="0" smtClean="0"/>
              <a:t>Konsumformen</a:t>
            </a:r>
            <a:endParaRPr lang="de-CH" altLang="de-DE" dirty="0" smtClean="0"/>
          </a:p>
        </p:txBody>
      </p:sp>
      <p:sp>
        <p:nvSpPr>
          <p:cNvPr id="6" name="Inhaltsplatzhalter 2"/>
          <p:cNvSpPr>
            <a:spLocks noGrp="1"/>
          </p:cNvSpPr>
          <p:nvPr>
            <p:ph idx="1"/>
          </p:nvPr>
        </p:nvSpPr>
        <p:spPr>
          <a:xfrm>
            <a:off x="457200" y="2106613"/>
            <a:ext cx="8229600" cy="2736850"/>
          </a:xfrm>
        </p:spPr>
        <p:txBody>
          <a:bodyPr/>
          <a:lstStyle/>
          <a:p>
            <a:pPr marL="0" indent="0">
              <a:buFont typeface="Wingdings" panose="05000000000000000000" pitchFamily="2" charset="2"/>
              <a:buNone/>
            </a:pPr>
            <a:endParaRPr lang="de-CH" altLang="de-DE" dirty="0" smtClean="0"/>
          </a:p>
          <a:p>
            <a:pPr marL="0" indent="0">
              <a:buFont typeface="Wingdings" panose="05000000000000000000" pitchFamily="2" charset="2"/>
              <a:buNone/>
            </a:pPr>
            <a:r>
              <a:rPr lang="de-CH" altLang="de-DE" dirty="0" smtClean="0"/>
              <a:t>Genuss                 Missbrauch             Gewöhnung               Sucht</a:t>
            </a:r>
          </a:p>
          <a:p>
            <a:pPr marL="0" indent="0">
              <a:buFont typeface="Wingdings" panose="05000000000000000000" pitchFamily="2" charset="2"/>
              <a:buNone/>
            </a:pPr>
            <a:endParaRPr lang="de-CH" altLang="de-DE" dirty="0" smtClean="0"/>
          </a:p>
          <a:p>
            <a:pPr marL="0" indent="0">
              <a:buFont typeface="Wingdings" panose="05000000000000000000" pitchFamily="2" charset="2"/>
              <a:buNone/>
            </a:pPr>
            <a:endParaRPr lang="de-CH" altLang="de-DE" dirty="0" smtClean="0"/>
          </a:p>
        </p:txBody>
      </p:sp>
      <p:sp>
        <p:nvSpPr>
          <p:cNvPr id="7" name="Pfeil nach rechts 6"/>
          <p:cNvSpPr/>
          <p:nvPr/>
        </p:nvSpPr>
        <p:spPr>
          <a:xfrm>
            <a:off x="684213" y="3546475"/>
            <a:ext cx="977900" cy="484188"/>
          </a:xfrm>
          <a:prstGeom prst="rightArrow">
            <a:avLst/>
          </a:prstGeom>
          <a:solidFill>
            <a:schemeClr val="accent1">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de-CH"/>
          </a:p>
        </p:txBody>
      </p:sp>
      <p:sp>
        <p:nvSpPr>
          <p:cNvPr id="8" name="Pfeil nach rechts 7"/>
          <p:cNvSpPr/>
          <p:nvPr/>
        </p:nvSpPr>
        <p:spPr>
          <a:xfrm>
            <a:off x="2771775" y="3546475"/>
            <a:ext cx="977900" cy="484188"/>
          </a:xfrm>
          <a:prstGeom prst="rightArrow">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de-CH">
              <a:solidFill>
                <a:srgbClr val="FFC000"/>
              </a:solidFill>
            </a:endParaRPr>
          </a:p>
        </p:txBody>
      </p:sp>
      <p:sp>
        <p:nvSpPr>
          <p:cNvPr id="9" name="Pfeil nach rechts 8"/>
          <p:cNvSpPr/>
          <p:nvPr/>
        </p:nvSpPr>
        <p:spPr>
          <a:xfrm>
            <a:off x="5148263" y="3517900"/>
            <a:ext cx="977900" cy="484188"/>
          </a:xfrm>
          <a:prstGeom prst="rightArrow">
            <a:avLst/>
          </a:prstGeom>
          <a:solidFill>
            <a:srgbClr val="FFC00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de-CH"/>
          </a:p>
        </p:txBody>
      </p:sp>
      <p:sp>
        <p:nvSpPr>
          <p:cNvPr id="10" name="Pfeil nach rechts 9"/>
          <p:cNvSpPr/>
          <p:nvPr/>
        </p:nvSpPr>
        <p:spPr>
          <a:xfrm>
            <a:off x="7524750" y="3503613"/>
            <a:ext cx="977900" cy="484187"/>
          </a:xfrm>
          <a:prstGeom prst="rightArrow">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de-CH"/>
          </a:p>
        </p:txBody>
      </p:sp>
      <p:sp>
        <p:nvSpPr>
          <p:cNvPr id="11" name="Inhaltsplatzhalter 1"/>
          <p:cNvSpPr txBox="1">
            <a:spLocks/>
          </p:cNvSpPr>
          <p:nvPr/>
        </p:nvSpPr>
        <p:spPr>
          <a:xfrm>
            <a:off x="474980" y="1369219"/>
            <a:ext cx="8198103" cy="3196800"/>
          </a:xfrm>
          <a:prstGeom prst="rect">
            <a:avLst/>
          </a:prstGeom>
        </p:spPr>
        <p:txBody>
          <a:bodyPr vert="horz" lIns="91440" tIns="45720" rIns="91440" bIns="45720" rtlCol="0">
            <a:noAutofit/>
          </a:bodyPr>
          <a:lstStyle>
            <a:lvl1pPr marL="171442" indent="-171442" algn="l" defTabSz="685766" rtl="0" eaLnBrk="1" latinLnBrk="0" hangingPunct="1">
              <a:lnSpc>
                <a:spcPct val="100000"/>
              </a:lnSpc>
              <a:spcBef>
                <a:spcPts val="600"/>
              </a:spcBef>
              <a:spcAft>
                <a:spcPts val="600"/>
              </a:spcAft>
              <a:buFont typeface="Arial" panose="020B0604020202020204" pitchFamily="34" charset="0"/>
              <a:buChar char="•"/>
              <a:defRPr sz="2100" kern="1200" baseline="0">
                <a:solidFill>
                  <a:schemeClr val="tx1"/>
                </a:solidFill>
                <a:latin typeface="Arial" panose="020B0604020202020204" pitchFamily="34" charset="0"/>
                <a:ea typeface="+mn-ea"/>
                <a:cs typeface="Arial" panose="020B0604020202020204" pitchFamily="34" charset="0"/>
              </a:defRPr>
            </a:lvl1pPr>
            <a:lvl2pPr marL="600045" indent="-25716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de-CH" altLang="de-DE" b="1" dirty="0" smtClean="0"/>
              <a:t>Vom Genuss zur Sucht oder Abhängigkeit</a:t>
            </a:r>
            <a:endParaRPr lang="de-CH" altLang="de-DE" b="1" dirty="0"/>
          </a:p>
        </p:txBody>
      </p:sp>
    </p:spTree>
    <p:extLst>
      <p:ext uri="{BB962C8B-B14F-4D97-AF65-F5344CB8AC3E}">
        <p14:creationId xmlns:p14="http://schemas.microsoft.com/office/powerpoint/2010/main" val="25345669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a:spLocks noGrp="1"/>
          </p:cNvSpPr>
          <p:nvPr>
            <p:ph type="title"/>
          </p:nvPr>
        </p:nvSpPr>
        <p:spPr/>
        <p:txBody>
          <a:bodyPr>
            <a:normAutofit/>
          </a:bodyPr>
          <a:lstStyle/>
          <a:p>
            <a:r>
              <a:rPr lang="de-CH" altLang="de-DE" sz="3200" dirty="0" smtClean="0"/>
              <a:t>Suchtkriterien nach WHO</a:t>
            </a:r>
            <a:endParaRPr lang="de-CH" altLang="de-DE" dirty="0" smtClean="0"/>
          </a:p>
        </p:txBody>
      </p:sp>
      <p:sp>
        <p:nvSpPr>
          <p:cNvPr id="12" name="Inhaltsplatzhalter 1"/>
          <p:cNvSpPr>
            <a:spLocks noGrp="1"/>
          </p:cNvSpPr>
          <p:nvPr>
            <p:ph idx="1"/>
          </p:nvPr>
        </p:nvSpPr>
        <p:spPr>
          <a:xfrm>
            <a:off x="474980" y="1268018"/>
            <a:ext cx="8198103" cy="3196800"/>
          </a:xfrm>
        </p:spPr>
        <p:txBody>
          <a:bodyPr/>
          <a:lstStyle/>
          <a:p>
            <a:pPr>
              <a:defRPr/>
            </a:pPr>
            <a:r>
              <a:rPr lang="de-CH" altLang="de-DE" sz="1600" dirty="0">
                <a:solidFill>
                  <a:schemeClr val="bg1">
                    <a:lumMod val="10000"/>
                  </a:schemeClr>
                </a:solidFill>
              </a:rPr>
              <a:t>Anhaltender starker Wunsch oder eine Art </a:t>
            </a:r>
            <a:r>
              <a:rPr lang="de-CH" altLang="de-DE" sz="1600" dirty="0">
                <a:solidFill>
                  <a:srgbClr val="C00000"/>
                </a:solidFill>
              </a:rPr>
              <a:t>Zwang</a:t>
            </a:r>
            <a:r>
              <a:rPr lang="de-CH" altLang="de-DE" sz="1600" dirty="0">
                <a:solidFill>
                  <a:schemeClr val="bg1">
                    <a:lumMod val="10000"/>
                  </a:schemeClr>
                </a:solidFill>
              </a:rPr>
              <a:t> die Substanz zu konsumieren.</a:t>
            </a:r>
            <a:endParaRPr lang="de-DE" altLang="de-DE" sz="1600" dirty="0">
              <a:solidFill>
                <a:schemeClr val="bg1">
                  <a:lumMod val="10000"/>
                </a:schemeClr>
              </a:solidFill>
            </a:endParaRPr>
          </a:p>
          <a:p>
            <a:pPr>
              <a:buClr>
                <a:schemeClr val="bg1">
                  <a:lumMod val="10000"/>
                </a:schemeClr>
              </a:buClr>
              <a:defRPr/>
            </a:pPr>
            <a:r>
              <a:rPr lang="de-CH" altLang="de-DE" sz="1600" dirty="0">
                <a:solidFill>
                  <a:srgbClr val="C00000"/>
                </a:solidFill>
              </a:rPr>
              <a:t>Verminderte Kontrollfähigkeit </a:t>
            </a:r>
            <a:r>
              <a:rPr lang="de-CH" altLang="de-DE" sz="1600" dirty="0">
                <a:solidFill>
                  <a:schemeClr val="bg1">
                    <a:lumMod val="10000"/>
                  </a:schemeClr>
                </a:solidFill>
              </a:rPr>
              <a:t>bezüglich Beginn, Beendigung oder Menge des Konsums.</a:t>
            </a:r>
            <a:endParaRPr lang="de-DE" altLang="de-DE" sz="1600" dirty="0">
              <a:solidFill>
                <a:schemeClr val="bg1">
                  <a:lumMod val="10000"/>
                </a:schemeClr>
              </a:solidFill>
            </a:endParaRPr>
          </a:p>
          <a:p>
            <a:pPr>
              <a:buClr>
                <a:schemeClr val="bg1">
                  <a:lumMod val="10000"/>
                </a:schemeClr>
              </a:buClr>
              <a:defRPr/>
            </a:pPr>
            <a:r>
              <a:rPr lang="de-CH" altLang="de-DE" sz="1600" dirty="0">
                <a:solidFill>
                  <a:srgbClr val="C00000"/>
                </a:solidFill>
              </a:rPr>
              <a:t>Entzugssymptome</a:t>
            </a:r>
            <a:r>
              <a:rPr lang="de-CH" altLang="de-DE" sz="1600" dirty="0">
                <a:solidFill>
                  <a:schemeClr val="bg1">
                    <a:lumMod val="10000"/>
                  </a:schemeClr>
                </a:solidFill>
              </a:rPr>
              <a:t> bei Abstinenz oder Reduktion des Konsums. </a:t>
            </a:r>
            <a:endParaRPr lang="de-DE" altLang="de-DE" sz="1600" dirty="0">
              <a:solidFill>
                <a:schemeClr val="bg1">
                  <a:lumMod val="10000"/>
                </a:schemeClr>
              </a:solidFill>
            </a:endParaRPr>
          </a:p>
          <a:p>
            <a:pPr>
              <a:buClr>
                <a:schemeClr val="bg1">
                  <a:lumMod val="10000"/>
                </a:schemeClr>
              </a:buClr>
              <a:defRPr/>
            </a:pPr>
            <a:r>
              <a:rPr lang="de-CH" altLang="de-DE" sz="1600" dirty="0">
                <a:solidFill>
                  <a:srgbClr val="C00000"/>
                </a:solidFill>
              </a:rPr>
              <a:t>Toleranzentwicklung</a:t>
            </a:r>
            <a:r>
              <a:rPr lang="de-CH" altLang="de-DE" sz="1600" dirty="0">
                <a:solidFill>
                  <a:schemeClr val="bg1">
                    <a:lumMod val="10000"/>
                  </a:schemeClr>
                </a:solidFill>
              </a:rPr>
              <a:t> gegenüber physiologischen Auswirkungen des Substanzkonsums (Erhöhung des Konsums).</a:t>
            </a:r>
            <a:endParaRPr lang="de-DE" altLang="de-DE" sz="1600" dirty="0">
              <a:solidFill>
                <a:schemeClr val="bg1">
                  <a:lumMod val="10000"/>
                </a:schemeClr>
              </a:solidFill>
            </a:endParaRPr>
          </a:p>
          <a:p>
            <a:pPr>
              <a:defRPr/>
            </a:pPr>
            <a:r>
              <a:rPr lang="de-CH" altLang="de-DE" sz="1600" dirty="0">
                <a:solidFill>
                  <a:schemeClr val="bg1">
                    <a:lumMod val="10000"/>
                  </a:schemeClr>
                </a:solidFill>
              </a:rPr>
              <a:t>Fortschreitende </a:t>
            </a:r>
            <a:r>
              <a:rPr lang="de-CH" altLang="de-DE" sz="1600" dirty="0">
                <a:solidFill>
                  <a:srgbClr val="C00000"/>
                </a:solidFill>
              </a:rPr>
              <a:t>Vernachlässigung</a:t>
            </a:r>
            <a:r>
              <a:rPr lang="de-CH" altLang="de-DE" sz="1600" dirty="0">
                <a:solidFill>
                  <a:schemeClr val="bg1">
                    <a:lumMod val="10000"/>
                  </a:schemeClr>
                </a:solidFill>
              </a:rPr>
              <a:t> anderer Tätigkeiten zugunsten des Substanzkonsums.</a:t>
            </a:r>
            <a:endParaRPr lang="de-DE" altLang="de-DE" sz="1600" dirty="0">
              <a:solidFill>
                <a:schemeClr val="bg1">
                  <a:lumMod val="10000"/>
                </a:schemeClr>
              </a:solidFill>
            </a:endParaRPr>
          </a:p>
          <a:p>
            <a:pPr>
              <a:buClr>
                <a:schemeClr val="bg1">
                  <a:lumMod val="10000"/>
                </a:schemeClr>
              </a:buClr>
              <a:defRPr/>
            </a:pPr>
            <a:r>
              <a:rPr lang="de-CH" altLang="de-DE" sz="1600" dirty="0">
                <a:solidFill>
                  <a:srgbClr val="C00000"/>
                </a:solidFill>
              </a:rPr>
              <a:t>Fortsetzung des Konsums </a:t>
            </a:r>
            <a:r>
              <a:rPr lang="de-CH" altLang="de-DE" sz="1600" dirty="0">
                <a:solidFill>
                  <a:schemeClr val="bg1">
                    <a:lumMod val="10000"/>
                  </a:schemeClr>
                </a:solidFill>
              </a:rPr>
              <a:t>trotz des Nachweises (auch) gesundheitlicher (Folge-) </a:t>
            </a:r>
            <a:r>
              <a:rPr lang="de-CH" altLang="de-DE" sz="1600" dirty="0" err="1">
                <a:solidFill>
                  <a:schemeClr val="bg1">
                    <a:lumMod val="10000"/>
                  </a:schemeClr>
                </a:solidFill>
              </a:rPr>
              <a:t>schäden</a:t>
            </a:r>
            <a:r>
              <a:rPr lang="de-CH" altLang="de-DE" sz="1600" dirty="0">
                <a:solidFill>
                  <a:schemeClr val="bg1">
                    <a:lumMod val="10000"/>
                  </a:schemeClr>
                </a:solidFill>
              </a:rPr>
              <a:t>.</a:t>
            </a:r>
            <a:endParaRPr lang="de-DE" altLang="de-DE" sz="1600" dirty="0">
              <a:solidFill>
                <a:schemeClr val="bg1">
                  <a:lumMod val="10000"/>
                </a:schemeClr>
              </a:solidFill>
            </a:endParaRPr>
          </a:p>
        </p:txBody>
      </p:sp>
    </p:spTree>
    <p:extLst>
      <p:ext uri="{BB962C8B-B14F-4D97-AF65-F5344CB8AC3E}">
        <p14:creationId xmlns:p14="http://schemas.microsoft.com/office/powerpoint/2010/main" val="11059430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4980" y="273846"/>
            <a:ext cx="6367780" cy="994172"/>
          </a:xfrm>
        </p:spPr>
        <p:txBody>
          <a:bodyPr>
            <a:noAutofit/>
          </a:bodyPr>
          <a:lstStyle/>
          <a:p>
            <a:r>
              <a:rPr lang="de-CH" dirty="0" smtClean="0"/>
              <a:t>Ablauf</a:t>
            </a:r>
            <a:endParaRPr lang="de-CH" dirty="0"/>
          </a:p>
        </p:txBody>
      </p:sp>
      <p:sp>
        <p:nvSpPr>
          <p:cNvPr id="3" name="Inhaltsplatzhalter 2"/>
          <p:cNvSpPr>
            <a:spLocks noGrp="1"/>
          </p:cNvSpPr>
          <p:nvPr>
            <p:ph idx="1"/>
          </p:nvPr>
        </p:nvSpPr>
        <p:spPr/>
        <p:txBody>
          <a:bodyPr/>
          <a:lstStyle/>
          <a:p>
            <a:r>
              <a:rPr lang="de-CH" dirty="0" smtClean="0"/>
              <a:t>Zahlen und Facts zu Substanzkonsum Jugendlicher</a:t>
            </a:r>
          </a:p>
          <a:p>
            <a:r>
              <a:rPr lang="de-CH" dirty="0" smtClean="0"/>
              <a:t>Suchtentstehung</a:t>
            </a:r>
          </a:p>
          <a:p>
            <a:r>
              <a:rPr lang="de-CH" dirty="0" smtClean="0"/>
              <a:t>Das Jugendalter</a:t>
            </a:r>
          </a:p>
          <a:p>
            <a:r>
              <a:rPr lang="de-CH" dirty="0" smtClean="0"/>
              <a:t>Was können Eltern tun?</a:t>
            </a:r>
          </a:p>
          <a:p>
            <a:endParaRPr lang="de-CH" dirty="0" smtClean="0"/>
          </a:p>
          <a:p>
            <a:endParaRPr lang="de-CH" dirty="0"/>
          </a:p>
        </p:txBody>
      </p:sp>
    </p:spTree>
    <p:extLst>
      <p:ext uri="{BB962C8B-B14F-4D97-AF65-F5344CB8AC3E}">
        <p14:creationId xmlns:p14="http://schemas.microsoft.com/office/powerpoint/2010/main" val="13775739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Selbst- &amp; </a:t>
            </a:r>
            <a:r>
              <a:rPr lang="de-CH" dirty="0" err="1" smtClean="0"/>
              <a:t>Freundetests</a:t>
            </a:r>
            <a:endParaRPr lang="de-CH" dirty="0"/>
          </a:p>
        </p:txBody>
      </p:sp>
      <p:sp>
        <p:nvSpPr>
          <p:cNvPr id="3" name="Inhaltsplatzhalter 2"/>
          <p:cNvSpPr>
            <a:spLocks noGrp="1"/>
          </p:cNvSpPr>
          <p:nvPr>
            <p:ph idx="1"/>
          </p:nvPr>
        </p:nvSpPr>
        <p:spPr>
          <a:xfrm>
            <a:off x="474981" y="1369219"/>
            <a:ext cx="4965238" cy="3196800"/>
          </a:xfrm>
        </p:spPr>
        <p:txBody>
          <a:bodyPr/>
          <a:lstStyle/>
          <a:p>
            <a:pPr marL="0" indent="0">
              <a:buNone/>
            </a:pPr>
            <a:endParaRPr lang="de-CH" dirty="0" smtClean="0">
              <a:hlinkClick r:id="rId3"/>
            </a:endParaRPr>
          </a:p>
        </p:txBody>
      </p:sp>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4806" y="1191206"/>
            <a:ext cx="2857500" cy="3552825"/>
          </a:xfrm>
          <a:prstGeom prst="rect">
            <a:avLst/>
          </a:prstGeom>
        </p:spPr>
      </p:pic>
      <p:sp>
        <p:nvSpPr>
          <p:cNvPr id="4" name="Textfeld 3"/>
          <p:cNvSpPr txBox="1"/>
          <p:nvPr/>
        </p:nvSpPr>
        <p:spPr>
          <a:xfrm>
            <a:off x="474981" y="1674254"/>
            <a:ext cx="1454989" cy="300082"/>
          </a:xfrm>
          <a:prstGeom prst="rect">
            <a:avLst/>
          </a:prstGeom>
          <a:noFill/>
        </p:spPr>
        <p:txBody>
          <a:bodyPr wrap="square" rtlCol="0">
            <a:spAutoFit/>
          </a:bodyPr>
          <a:lstStyle/>
          <a:p>
            <a:r>
              <a:rPr lang="de-CH" dirty="0" smtClean="0"/>
              <a:t>Link:</a:t>
            </a:r>
            <a:endParaRPr lang="de-CH" dirty="0"/>
          </a:p>
        </p:txBody>
      </p:sp>
      <p:sp>
        <p:nvSpPr>
          <p:cNvPr id="5" name="Rechteck 4"/>
          <p:cNvSpPr/>
          <p:nvPr/>
        </p:nvSpPr>
        <p:spPr>
          <a:xfrm>
            <a:off x="474980" y="1925496"/>
            <a:ext cx="4512774" cy="300082"/>
          </a:xfrm>
          <a:prstGeom prst="rect">
            <a:avLst/>
          </a:prstGeom>
        </p:spPr>
        <p:txBody>
          <a:bodyPr wrap="none">
            <a:spAutoFit/>
          </a:bodyPr>
          <a:lstStyle/>
          <a:p>
            <a:r>
              <a:rPr lang="de-CH" dirty="0">
                <a:hlinkClick r:id="rId5"/>
              </a:rPr>
              <a:t>Suchtprävention Kanton Zürich (suchtpraevention-zh.ch)</a:t>
            </a:r>
            <a:endParaRPr lang="de-CH" dirty="0"/>
          </a:p>
        </p:txBody>
      </p:sp>
    </p:spTree>
    <p:extLst>
      <p:ext uri="{BB962C8B-B14F-4D97-AF65-F5344CB8AC3E}">
        <p14:creationId xmlns:p14="http://schemas.microsoft.com/office/powerpoint/2010/main" val="8619322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405685" y="1884403"/>
            <a:ext cx="8267398" cy="2002665"/>
          </a:xfrm>
          <a:prstGeom prst="rect">
            <a:avLst/>
          </a:prstGeom>
          <a:solidFill>
            <a:schemeClr val="bg1"/>
          </a:solidFill>
          <a:ln w="6985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8674" name="Titel 1"/>
          <p:cNvSpPr>
            <a:spLocks noGrp="1"/>
          </p:cNvSpPr>
          <p:nvPr>
            <p:ph type="title"/>
          </p:nvPr>
        </p:nvSpPr>
        <p:spPr/>
        <p:txBody>
          <a:bodyPr>
            <a:normAutofit fontScale="90000"/>
          </a:bodyPr>
          <a:lstStyle/>
          <a:p>
            <a:r>
              <a:rPr lang="de-CH" altLang="de-DE" sz="3200" dirty="0" smtClean="0"/>
              <a:t>Hintergründe der Abhängigkeit</a:t>
            </a:r>
            <a:endParaRPr lang="de-CH" altLang="de-DE" dirty="0" smtClean="0"/>
          </a:p>
        </p:txBody>
      </p:sp>
      <p:sp>
        <p:nvSpPr>
          <p:cNvPr id="12" name="Inhaltsplatzhalter 1"/>
          <p:cNvSpPr>
            <a:spLocks noGrp="1"/>
          </p:cNvSpPr>
          <p:nvPr>
            <p:ph idx="1"/>
          </p:nvPr>
        </p:nvSpPr>
        <p:spPr>
          <a:xfrm>
            <a:off x="492326" y="1725218"/>
            <a:ext cx="8198103" cy="3196800"/>
          </a:xfrm>
        </p:spPr>
        <p:txBody>
          <a:bodyPr/>
          <a:lstStyle/>
          <a:p>
            <a:pPr>
              <a:buNone/>
            </a:pPr>
            <a:endParaRPr lang="de-CH" altLang="de-DE" sz="1200" b="1" dirty="0"/>
          </a:p>
          <a:p>
            <a:pPr>
              <a:buNone/>
            </a:pPr>
            <a:r>
              <a:rPr lang="de-CH" altLang="de-DE" sz="2400" b="1" i="1" dirty="0"/>
              <a:t>„… abhängig wird niemand, weil es Suchtmittel gibt, sondern weil sich mit ihrer Hilfe Bedürfnisse befriedigen lassen, die eigentlich auf andere Weise gestillt werden müssten</a:t>
            </a:r>
            <a:r>
              <a:rPr lang="de-CH" altLang="de-DE" sz="2400" b="1" i="1" dirty="0" smtClean="0"/>
              <a:t>.“</a:t>
            </a:r>
            <a:r>
              <a:rPr lang="de-CH" altLang="de-DE" sz="2400" b="1" dirty="0"/>
              <a:t>	</a:t>
            </a:r>
            <a:r>
              <a:rPr lang="de-CH" altLang="de-DE" sz="1200" dirty="0"/>
              <a:t>(sinngemäss nach Bergmann &amp; </a:t>
            </a:r>
            <a:r>
              <a:rPr lang="de-CH" altLang="de-DE" sz="1200" dirty="0" err="1"/>
              <a:t>Hüther</a:t>
            </a:r>
            <a:r>
              <a:rPr lang="de-CH" altLang="de-DE" sz="1200" dirty="0"/>
              <a:t>)</a:t>
            </a:r>
          </a:p>
          <a:p>
            <a:pPr>
              <a:buNone/>
            </a:pPr>
            <a:endParaRPr lang="de-CH" altLang="de-DE" sz="2400" b="1" i="1" dirty="0"/>
          </a:p>
          <a:p>
            <a:pPr>
              <a:buNone/>
            </a:pPr>
            <a:endParaRPr lang="de-CH" altLang="de-DE" sz="1600" b="1" dirty="0"/>
          </a:p>
        </p:txBody>
      </p:sp>
    </p:spTree>
    <p:extLst>
      <p:ext uri="{BB962C8B-B14F-4D97-AF65-F5344CB8AC3E}">
        <p14:creationId xmlns:p14="http://schemas.microsoft.com/office/powerpoint/2010/main" val="41564763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a:spLocks noGrp="1"/>
          </p:cNvSpPr>
          <p:nvPr>
            <p:ph type="title"/>
          </p:nvPr>
        </p:nvSpPr>
        <p:spPr/>
        <p:txBody>
          <a:bodyPr>
            <a:normAutofit/>
          </a:bodyPr>
          <a:lstStyle/>
          <a:p>
            <a:r>
              <a:rPr lang="de-CH" altLang="de-DE" sz="3200" dirty="0" smtClean="0"/>
              <a:t>Das Jugendalter</a:t>
            </a:r>
            <a:endParaRPr lang="de-CH" altLang="de-DE" dirty="0" smtClean="0"/>
          </a:p>
        </p:txBody>
      </p:sp>
      <p:pic>
        <p:nvPicPr>
          <p:cNvPr id="4" name="Picture 14" descr="intro_jugendkult_jubel_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2612" y="1268018"/>
            <a:ext cx="5127950" cy="341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84324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a:spLocks noGrp="1"/>
          </p:cNvSpPr>
          <p:nvPr>
            <p:ph type="title"/>
          </p:nvPr>
        </p:nvSpPr>
        <p:spPr/>
        <p:txBody>
          <a:bodyPr>
            <a:normAutofit fontScale="90000"/>
          </a:bodyPr>
          <a:lstStyle/>
          <a:p>
            <a:r>
              <a:rPr lang="de-CH" altLang="de-DE" sz="3200" dirty="0" smtClean="0"/>
              <a:t>Reflexion der eigenen Haltung</a:t>
            </a:r>
            <a:endParaRPr lang="de-CH" altLang="de-DE" dirty="0" smtClean="0"/>
          </a:p>
        </p:txBody>
      </p:sp>
      <p:sp>
        <p:nvSpPr>
          <p:cNvPr id="6" name="Inhaltsplatzhalter 1"/>
          <p:cNvSpPr>
            <a:spLocks noGrp="1"/>
          </p:cNvSpPr>
          <p:nvPr>
            <p:ph idx="1"/>
          </p:nvPr>
        </p:nvSpPr>
        <p:spPr>
          <a:xfrm>
            <a:off x="474980" y="1369219"/>
            <a:ext cx="8198103" cy="3196800"/>
          </a:xfrm>
        </p:spPr>
        <p:txBody>
          <a:bodyPr/>
          <a:lstStyle/>
          <a:p>
            <a:pPr>
              <a:lnSpc>
                <a:spcPct val="90000"/>
              </a:lnSpc>
              <a:spcBef>
                <a:spcPct val="0"/>
              </a:spcBef>
              <a:defRPr/>
            </a:pPr>
            <a:r>
              <a:rPr lang="de-CH" altLang="de-DE" sz="2000" dirty="0">
                <a:solidFill>
                  <a:schemeClr val="bg1">
                    <a:lumMod val="10000"/>
                  </a:schemeClr>
                </a:solidFill>
              </a:rPr>
              <a:t>Welche Suchtmittel waren in meiner Jugend </a:t>
            </a:r>
            <a:r>
              <a:rPr lang="de-CH" altLang="de-DE" sz="2000" dirty="0" smtClean="0">
                <a:solidFill>
                  <a:schemeClr val="bg1">
                    <a:lumMod val="10000"/>
                  </a:schemeClr>
                </a:solidFill>
              </a:rPr>
              <a:t>(</a:t>
            </a:r>
            <a:r>
              <a:rPr lang="de-CH" altLang="de-DE" sz="2000" dirty="0">
                <a:solidFill>
                  <a:schemeClr val="bg1">
                    <a:lumMod val="10000"/>
                  </a:schemeClr>
                </a:solidFill>
              </a:rPr>
              <a:t>14 – 18) interessant, angesagt, nicht erlaubt oder </a:t>
            </a:r>
            <a:r>
              <a:rPr lang="de-CH" altLang="de-DE" sz="2000" dirty="0" smtClean="0">
                <a:solidFill>
                  <a:schemeClr val="bg1">
                    <a:lumMod val="10000"/>
                  </a:schemeClr>
                </a:solidFill>
              </a:rPr>
              <a:t>verboten?</a:t>
            </a:r>
            <a:endParaRPr lang="de-CH" altLang="de-DE" sz="2000" dirty="0">
              <a:solidFill>
                <a:schemeClr val="bg1">
                  <a:lumMod val="10000"/>
                </a:schemeClr>
              </a:solidFill>
            </a:endParaRPr>
          </a:p>
          <a:p>
            <a:pPr>
              <a:lnSpc>
                <a:spcPct val="90000"/>
              </a:lnSpc>
              <a:spcBef>
                <a:spcPct val="0"/>
              </a:spcBef>
              <a:defRPr/>
            </a:pPr>
            <a:endParaRPr lang="de-CH" altLang="de-DE" sz="2000" dirty="0">
              <a:solidFill>
                <a:schemeClr val="bg1">
                  <a:lumMod val="10000"/>
                </a:schemeClr>
              </a:solidFill>
            </a:endParaRPr>
          </a:p>
          <a:p>
            <a:pPr>
              <a:lnSpc>
                <a:spcPct val="90000"/>
              </a:lnSpc>
              <a:spcBef>
                <a:spcPct val="0"/>
              </a:spcBef>
              <a:defRPr/>
            </a:pPr>
            <a:r>
              <a:rPr lang="de-CH" altLang="de-DE" sz="2000" dirty="0">
                <a:solidFill>
                  <a:schemeClr val="bg1">
                    <a:lumMod val="10000"/>
                  </a:schemeClr>
                </a:solidFill>
              </a:rPr>
              <a:t>Welches Verhältnis hatte ich insbesondere zur Droge </a:t>
            </a:r>
            <a:r>
              <a:rPr lang="de-CH" altLang="de-DE" sz="2000" dirty="0" smtClean="0">
                <a:solidFill>
                  <a:schemeClr val="bg1">
                    <a:lumMod val="10000"/>
                  </a:schemeClr>
                </a:solidFill>
              </a:rPr>
              <a:t>Alkohol?</a:t>
            </a:r>
            <a:endParaRPr lang="de-CH" altLang="de-DE" sz="2000" dirty="0">
              <a:solidFill>
                <a:schemeClr val="bg1">
                  <a:lumMod val="10000"/>
                </a:schemeClr>
              </a:solidFill>
            </a:endParaRPr>
          </a:p>
          <a:p>
            <a:pPr>
              <a:lnSpc>
                <a:spcPct val="90000"/>
              </a:lnSpc>
              <a:spcBef>
                <a:spcPct val="0"/>
              </a:spcBef>
              <a:defRPr/>
            </a:pPr>
            <a:endParaRPr lang="de-CH" altLang="de-DE" sz="2000" dirty="0">
              <a:solidFill>
                <a:schemeClr val="bg1">
                  <a:lumMod val="10000"/>
                </a:schemeClr>
              </a:solidFill>
            </a:endParaRPr>
          </a:p>
          <a:p>
            <a:pPr>
              <a:lnSpc>
                <a:spcPct val="90000"/>
              </a:lnSpc>
              <a:spcBef>
                <a:spcPct val="0"/>
              </a:spcBef>
              <a:defRPr/>
            </a:pPr>
            <a:r>
              <a:rPr lang="de-CH" altLang="de-DE" sz="2000" dirty="0" smtClean="0">
                <a:solidFill>
                  <a:schemeClr val="bg1">
                    <a:lumMod val="10000"/>
                  </a:schemeClr>
                </a:solidFill>
              </a:rPr>
              <a:t>Hat sich meine Einstellung den Drogen (inkl. Alkohol) gegenüber bis heute verändert</a:t>
            </a:r>
            <a:r>
              <a:rPr lang="de-CH" altLang="de-DE" sz="1800" dirty="0" smtClean="0">
                <a:solidFill>
                  <a:schemeClr val="bg1">
                    <a:lumMod val="10000"/>
                  </a:schemeClr>
                </a:solidFill>
              </a:rPr>
              <a:t>?</a:t>
            </a:r>
            <a:endParaRPr lang="de-CH" altLang="de-DE" sz="2000" dirty="0">
              <a:solidFill>
                <a:schemeClr val="bg1">
                  <a:lumMod val="10000"/>
                </a:schemeClr>
              </a:solidFill>
            </a:endParaRPr>
          </a:p>
        </p:txBody>
      </p:sp>
    </p:spTree>
    <p:extLst>
      <p:ext uri="{BB962C8B-B14F-4D97-AF65-F5344CB8AC3E}">
        <p14:creationId xmlns:p14="http://schemas.microsoft.com/office/powerpoint/2010/main" val="31903202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itel 1"/>
          <p:cNvSpPr>
            <a:spLocks noGrp="1"/>
          </p:cNvSpPr>
          <p:nvPr>
            <p:ph type="title"/>
          </p:nvPr>
        </p:nvSpPr>
        <p:spPr/>
        <p:txBody>
          <a:bodyPr>
            <a:normAutofit/>
          </a:bodyPr>
          <a:lstStyle/>
          <a:p>
            <a:r>
              <a:rPr lang="de-CH" altLang="de-DE" sz="3200" dirty="0" smtClean="0"/>
              <a:t>Das Jugendalter</a:t>
            </a:r>
            <a:endParaRPr lang="de-CH" altLang="de-DE" dirty="0" smtClean="0"/>
          </a:p>
        </p:txBody>
      </p:sp>
      <p:grpSp>
        <p:nvGrpSpPr>
          <p:cNvPr id="5" name="Group 2"/>
          <p:cNvGrpSpPr>
            <a:grpSpLocks/>
          </p:cNvGrpSpPr>
          <p:nvPr/>
        </p:nvGrpSpPr>
        <p:grpSpPr bwMode="auto">
          <a:xfrm>
            <a:off x="2034862" y="1036749"/>
            <a:ext cx="4415464" cy="3750190"/>
            <a:chOff x="464" y="737"/>
            <a:chExt cx="4412" cy="3429"/>
          </a:xfrm>
        </p:grpSpPr>
        <p:pic>
          <p:nvPicPr>
            <p:cNvPr id="7" name="Picture 3" descr="47911Snowboard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 y="737"/>
              <a:ext cx="1905"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16018a1903ed8f2a6ddb6d73b26d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6" y="2597"/>
              <a:ext cx="998" cy="15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5" descr="KS8977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9" y="1009"/>
              <a:ext cx="1006"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6" descr="aki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 y="2461"/>
              <a:ext cx="1963" cy="15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 y="873"/>
              <a:ext cx="1403" cy="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test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98" y="2007"/>
              <a:ext cx="1593" cy="1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44" y="3096"/>
              <a:ext cx="1632" cy="10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val="1389009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a:spLocks noGrp="1"/>
          </p:cNvSpPr>
          <p:nvPr>
            <p:ph type="title"/>
          </p:nvPr>
        </p:nvSpPr>
        <p:spPr/>
        <p:txBody>
          <a:bodyPr>
            <a:normAutofit/>
          </a:bodyPr>
          <a:lstStyle/>
          <a:p>
            <a:r>
              <a:rPr lang="de-CH" altLang="de-DE" sz="3200" dirty="0" smtClean="0"/>
              <a:t>Das Jugendalter</a:t>
            </a:r>
            <a:endParaRPr lang="de-CH" altLang="de-DE" dirty="0" smtClean="0"/>
          </a:p>
        </p:txBody>
      </p:sp>
      <p:sp>
        <p:nvSpPr>
          <p:cNvPr id="14" name="Inhaltsplatzhalter 1"/>
          <p:cNvSpPr>
            <a:spLocks noGrp="1"/>
          </p:cNvSpPr>
          <p:nvPr>
            <p:ph idx="1"/>
          </p:nvPr>
        </p:nvSpPr>
        <p:spPr>
          <a:xfrm>
            <a:off x="474980" y="1369219"/>
            <a:ext cx="8198103" cy="3196800"/>
          </a:xfrm>
        </p:spPr>
        <p:txBody>
          <a:bodyPr/>
          <a:lstStyle/>
          <a:p>
            <a:pPr>
              <a:buClr>
                <a:schemeClr val="bg1">
                  <a:lumMod val="10000"/>
                </a:schemeClr>
              </a:buClr>
              <a:defRPr/>
            </a:pPr>
            <a:r>
              <a:rPr lang="de-CH" altLang="de-DE" sz="2000" dirty="0">
                <a:solidFill>
                  <a:schemeClr val="bg1">
                    <a:lumMod val="10000"/>
                  </a:schemeClr>
                </a:solidFill>
              </a:rPr>
              <a:t>Pubertät: Suche nach </a:t>
            </a:r>
            <a:r>
              <a:rPr lang="de-CH" altLang="de-DE" sz="2000" dirty="0">
                <a:solidFill>
                  <a:srgbClr val="C00000"/>
                </a:solidFill>
              </a:rPr>
              <a:t>Identität</a:t>
            </a:r>
            <a:r>
              <a:rPr lang="de-CH" altLang="de-DE" sz="2000" dirty="0">
                <a:solidFill>
                  <a:srgbClr val="FFC000"/>
                </a:solidFill>
              </a:rPr>
              <a:t> </a:t>
            </a:r>
            <a:r>
              <a:rPr lang="de-CH" altLang="de-DE" sz="2000" dirty="0">
                <a:solidFill>
                  <a:schemeClr val="bg1">
                    <a:lumMod val="10000"/>
                  </a:schemeClr>
                </a:solidFill>
              </a:rPr>
              <a:t>(Identitätskrise)</a:t>
            </a:r>
          </a:p>
          <a:p>
            <a:pPr>
              <a:buClr>
                <a:schemeClr val="bg1">
                  <a:lumMod val="10000"/>
                </a:schemeClr>
              </a:buClr>
              <a:defRPr/>
            </a:pPr>
            <a:r>
              <a:rPr lang="de-CH" altLang="de-DE" sz="2000" dirty="0">
                <a:solidFill>
                  <a:schemeClr val="bg1">
                    <a:lumMod val="10000"/>
                  </a:schemeClr>
                </a:solidFill>
              </a:rPr>
              <a:t>Die Frage </a:t>
            </a:r>
            <a:r>
              <a:rPr lang="de-CH" altLang="de-DE" sz="2000" dirty="0">
                <a:solidFill>
                  <a:srgbClr val="C00000"/>
                </a:solidFill>
              </a:rPr>
              <a:t>„Wer will ich sein/werden?“ </a:t>
            </a:r>
            <a:r>
              <a:rPr lang="de-CH" altLang="de-DE" sz="2000" dirty="0">
                <a:solidFill>
                  <a:schemeClr val="bg1">
                    <a:lumMod val="10000"/>
                  </a:schemeClr>
                </a:solidFill>
              </a:rPr>
              <a:t>reizt zum </a:t>
            </a:r>
            <a:r>
              <a:rPr lang="de-CH" altLang="de-DE" sz="2000" dirty="0">
                <a:solidFill>
                  <a:srgbClr val="C00000"/>
                </a:solidFill>
              </a:rPr>
              <a:t>Experimentieren</a:t>
            </a:r>
            <a:r>
              <a:rPr lang="de-CH" altLang="de-DE" sz="2000" dirty="0">
                <a:solidFill>
                  <a:schemeClr val="bg1">
                    <a:lumMod val="10000"/>
                  </a:schemeClr>
                </a:solidFill>
              </a:rPr>
              <a:t> und </a:t>
            </a:r>
            <a:r>
              <a:rPr lang="de-CH" altLang="de-DE" sz="2000" dirty="0">
                <a:solidFill>
                  <a:srgbClr val="C00000"/>
                </a:solidFill>
              </a:rPr>
              <a:t>Risiken</a:t>
            </a:r>
            <a:r>
              <a:rPr lang="de-CH" altLang="de-DE" sz="2000" dirty="0">
                <a:solidFill>
                  <a:schemeClr val="bg1">
                    <a:lumMod val="10000"/>
                  </a:schemeClr>
                </a:solidFill>
              </a:rPr>
              <a:t> eingehen</a:t>
            </a:r>
          </a:p>
          <a:p>
            <a:pPr>
              <a:buClr>
                <a:schemeClr val="bg1">
                  <a:lumMod val="10000"/>
                </a:schemeClr>
              </a:buClr>
              <a:defRPr/>
            </a:pPr>
            <a:r>
              <a:rPr lang="de-CH" altLang="de-DE" sz="2000" dirty="0">
                <a:solidFill>
                  <a:schemeClr val="bg1">
                    <a:lumMod val="10000"/>
                  </a:schemeClr>
                </a:solidFill>
              </a:rPr>
              <a:t>Viele </a:t>
            </a:r>
            <a:r>
              <a:rPr lang="de-CH" altLang="de-DE" sz="2000" dirty="0">
                <a:solidFill>
                  <a:srgbClr val="C00000"/>
                </a:solidFill>
              </a:rPr>
              <a:t>Herausforderungen</a:t>
            </a:r>
            <a:r>
              <a:rPr lang="de-CH" altLang="de-DE" sz="2000" dirty="0">
                <a:solidFill>
                  <a:schemeClr val="bg1">
                    <a:lumMod val="10000"/>
                  </a:schemeClr>
                </a:solidFill>
              </a:rPr>
              <a:t>, Unsicherheiten, Ängste, Spannungen sind zu bewältigen</a:t>
            </a:r>
          </a:p>
          <a:p>
            <a:pPr>
              <a:buClr>
                <a:schemeClr val="bg1">
                  <a:lumMod val="10000"/>
                </a:schemeClr>
              </a:buClr>
              <a:defRPr/>
            </a:pPr>
            <a:r>
              <a:rPr lang="de-CH" altLang="de-DE" sz="2000" dirty="0">
                <a:solidFill>
                  <a:schemeClr val="bg1">
                    <a:lumMod val="10000"/>
                  </a:schemeClr>
                </a:solidFill>
              </a:rPr>
              <a:t>Gefühlsmässige </a:t>
            </a:r>
            <a:r>
              <a:rPr lang="de-CH" altLang="de-DE" sz="2000" dirty="0">
                <a:solidFill>
                  <a:srgbClr val="C00000"/>
                </a:solidFill>
              </a:rPr>
              <a:t>Instabilität</a:t>
            </a:r>
          </a:p>
          <a:p>
            <a:pPr>
              <a:buClr>
                <a:schemeClr val="bg1">
                  <a:lumMod val="10000"/>
                </a:schemeClr>
              </a:buClr>
              <a:defRPr/>
            </a:pPr>
            <a:r>
              <a:rPr lang="de-CH" altLang="de-DE" sz="2000" dirty="0">
                <a:solidFill>
                  <a:schemeClr val="bg1">
                    <a:lumMod val="10000"/>
                  </a:schemeClr>
                </a:solidFill>
              </a:rPr>
              <a:t>Die </a:t>
            </a:r>
            <a:r>
              <a:rPr lang="de-CH" altLang="de-DE" sz="2000" dirty="0" err="1">
                <a:solidFill>
                  <a:srgbClr val="C00000"/>
                </a:solidFill>
              </a:rPr>
              <a:t>Gleichaltrigengruppe</a:t>
            </a:r>
            <a:r>
              <a:rPr lang="de-CH" altLang="de-DE" sz="2000" dirty="0">
                <a:solidFill>
                  <a:schemeClr val="bg1">
                    <a:lumMod val="10000"/>
                  </a:schemeClr>
                </a:solidFill>
              </a:rPr>
              <a:t> wird dominierend</a:t>
            </a:r>
          </a:p>
          <a:p>
            <a:pPr>
              <a:buClr>
                <a:schemeClr val="bg1">
                  <a:lumMod val="10000"/>
                </a:schemeClr>
              </a:buClr>
              <a:defRPr/>
            </a:pPr>
            <a:r>
              <a:rPr lang="de-CH" altLang="de-DE" sz="2000" dirty="0">
                <a:solidFill>
                  <a:srgbClr val="C00000"/>
                </a:solidFill>
              </a:rPr>
              <a:t>Sehnsucht</a:t>
            </a:r>
            <a:r>
              <a:rPr lang="de-CH" altLang="de-DE" sz="2000" dirty="0">
                <a:solidFill>
                  <a:schemeClr val="bg1">
                    <a:lumMod val="10000"/>
                  </a:schemeClr>
                </a:solidFill>
              </a:rPr>
              <a:t> nach </a:t>
            </a:r>
            <a:r>
              <a:rPr lang="de-CH" altLang="de-DE" sz="2000" dirty="0">
                <a:solidFill>
                  <a:srgbClr val="C00000"/>
                </a:solidFill>
              </a:rPr>
              <a:t>Anerkennung</a:t>
            </a:r>
            <a:r>
              <a:rPr lang="de-CH" altLang="de-DE" sz="2000" dirty="0">
                <a:solidFill>
                  <a:schemeClr val="bg1">
                    <a:lumMod val="10000"/>
                  </a:schemeClr>
                </a:solidFill>
              </a:rPr>
              <a:t> und </a:t>
            </a:r>
            <a:r>
              <a:rPr lang="de-CH" altLang="de-DE" sz="2000" dirty="0">
                <a:solidFill>
                  <a:srgbClr val="C00000"/>
                </a:solidFill>
              </a:rPr>
              <a:t>Zuwendung</a:t>
            </a:r>
          </a:p>
        </p:txBody>
      </p:sp>
      <p:pic>
        <p:nvPicPr>
          <p:cNvPr id="38914" name="Picture 2" descr="Pubertät: Tipps für die Erzieh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3948" y="3115292"/>
            <a:ext cx="2690009" cy="1551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8232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a:spLocks noGrp="1"/>
          </p:cNvSpPr>
          <p:nvPr>
            <p:ph type="title"/>
          </p:nvPr>
        </p:nvSpPr>
        <p:spPr>
          <a:xfrm>
            <a:off x="474980" y="273846"/>
            <a:ext cx="6666355" cy="994172"/>
          </a:xfrm>
        </p:spPr>
        <p:txBody>
          <a:bodyPr>
            <a:normAutofit fontScale="90000"/>
          </a:bodyPr>
          <a:lstStyle/>
          <a:p>
            <a:r>
              <a:rPr lang="de-CH" altLang="de-DE" sz="3200" dirty="0" smtClean="0"/>
              <a:t>Funktionen </a:t>
            </a:r>
            <a:r>
              <a:rPr lang="de-CH" altLang="de-DE" sz="3200" dirty="0"/>
              <a:t>des Substanzkonsums im Jugendalter</a:t>
            </a:r>
            <a:endParaRPr lang="de-CH" altLang="de-DE" dirty="0" smtClean="0"/>
          </a:p>
        </p:txBody>
      </p:sp>
      <p:sp>
        <p:nvSpPr>
          <p:cNvPr id="14" name="Inhaltsplatzhalter 1"/>
          <p:cNvSpPr>
            <a:spLocks noGrp="1"/>
          </p:cNvSpPr>
          <p:nvPr>
            <p:ph idx="1"/>
          </p:nvPr>
        </p:nvSpPr>
        <p:spPr>
          <a:xfrm>
            <a:off x="474980" y="1369219"/>
            <a:ext cx="8198103" cy="3196800"/>
          </a:xfrm>
        </p:spPr>
        <p:txBody>
          <a:bodyPr/>
          <a:lstStyle/>
          <a:p>
            <a:pPr>
              <a:buClr>
                <a:schemeClr val="bg1">
                  <a:lumMod val="10000"/>
                </a:schemeClr>
              </a:buClr>
              <a:defRPr/>
            </a:pPr>
            <a:r>
              <a:rPr lang="de-CH" altLang="de-DE" sz="2000" dirty="0">
                <a:solidFill>
                  <a:schemeClr val="bg1">
                    <a:lumMod val="10000"/>
                  </a:schemeClr>
                </a:solidFill>
              </a:rPr>
              <a:t>Befriedigung von </a:t>
            </a:r>
            <a:r>
              <a:rPr lang="de-CH" altLang="de-DE" sz="2000" dirty="0">
                <a:solidFill>
                  <a:srgbClr val="C00000"/>
                </a:solidFill>
              </a:rPr>
              <a:t>Neugier</a:t>
            </a:r>
            <a:r>
              <a:rPr lang="de-CH" altLang="de-DE" sz="2000" dirty="0">
                <a:solidFill>
                  <a:schemeClr val="bg1">
                    <a:lumMod val="10000"/>
                  </a:schemeClr>
                </a:solidFill>
              </a:rPr>
              <a:t> auf Unbekanntes </a:t>
            </a:r>
            <a:br>
              <a:rPr lang="de-CH" altLang="de-DE" sz="2000" dirty="0">
                <a:solidFill>
                  <a:schemeClr val="bg1">
                    <a:lumMod val="10000"/>
                  </a:schemeClr>
                </a:solidFill>
              </a:rPr>
            </a:br>
            <a:r>
              <a:rPr lang="de-CH" altLang="de-DE" sz="2000" dirty="0">
                <a:solidFill>
                  <a:schemeClr val="bg1">
                    <a:lumMod val="10000"/>
                  </a:schemeClr>
                </a:solidFill>
              </a:rPr>
              <a:t>(Experimentierhaltung)</a:t>
            </a:r>
          </a:p>
          <a:p>
            <a:pPr>
              <a:buClr>
                <a:schemeClr val="bg1">
                  <a:lumMod val="10000"/>
                </a:schemeClr>
              </a:buClr>
              <a:defRPr/>
            </a:pPr>
            <a:r>
              <a:rPr lang="de-CH" altLang="de-DE" sz="2000" dirty="0">
                <a:solidFill>
                  <a:srgbClr val="C00000"/>
                </a:solidFill>
              </a:rPr>
              <a:t>Erwachsener</a:t>
            </a:r>
            <a:r>
              <a:rPr lang="de-CH" altLang="de-DE" sz="2000" dirty="0">
                <a:solidFill>
                  <a:schemeClr val="bg1">
                    <a:lumMod val="10000"/>
                  </a:schemeClr>
                </a:solidFill>
              </a:rPr>
              <a:t> fühlen </a:t>
            </a:r>
            <a:br>
              <a:rPr lang="de-CH" altLang="de-DE" sz="2000" dirty="0">
                <a:solidFill>
                  <a:schemeClr val="bg1">
                    <a:lumMod val="10000"/>
                  </a:schemeClr>
                </a:solidFill>
              </a:rPr>
            </a:br>
            <a:r>
              <a:rPr lang="de-CH" altLang="de-DE" sz="2000" dirty="0">
                <a:solidFill>
                  <a:schemeClr val="bg1">
                    <a:lumMod val="10000"/>
                  </a:schemeClr>
                </a:solidFill>
              </a:rPr>
              <a:t>(Imitationsverhalten)</a:t>
            </a:r>
          </a:p>
          <a:p>
            <a:pPr>
              <a:buClr>
                <a:schemeClr val="bg1">
                  <a:lumMod val="10000"/>
                </a:schemeClr>
              </a:buClr>
              <a:defRPr/>
            </a:pPr>
            <a:r>
              <a:rPr lang="de-CH" altLang="de-DE" sz="2000" dirty="0">
                <a:solidFill>
                  <a:schemeClr val="bg1">
                    <a:lumMod val="10000"/>
                  </a:schemeClr>
                </a:solidFill>
              </a:rPr>
              <a:t>Einfacherer Zugang zu Gleichaltrigen, zum andern Geschlecht </a:t>
            </a:r>
            <a:br>
              <a:rPr lang="de-CH" altLang="de-DE" sz="2000" dirty="0">
                <a:solidFill>
                  <a:schemeClr val="bg1">
                    <a:lumMod val="10000"/>
                  </a:schemeClr>
                </a:solidFill>
              </a:rPr>
            </a:br>
            <a:r>
              <a:rPr lang="de-CH" altLang="de-DE" sz="2000" dirty="0">
                <a:solidFill>
                  <a:schemeClr val="bg1">
                    <a:lumMod val="10000"/>
                  </a:schemeClr>
                </a:solidFill>
              </a:rPr>
              <a:t>= </a:t>
            </a:r>
            <a:r>
              <a:rPr lang="de-CH" altLang="de-DE" sz="2000" dirty="0">
                <a:solidFill>
                  <a:srgbClr val="C00000"/>
                </a:solidFill>
              </a:rPr>
              <a:t>Gruppen- und Freundesorientierung</a:t>
            </a:r>
          </a:p>
          <a:p>
            <a:pPr>
              <a:buClr>
                <a:schemeClr val="bg1">
                  <a:lumMod val="10000"/>
                </a:schemeClr>
              </a:buClr>
              <a:defRPr/>
            </a:pPr>
            <a:r>
              <a:rPr lang="de-CH" altLang="de-DE" sz="2000" dirty="0">
                <a:solidFill>
                  <a:srgbClr val="C00000"/>
                </a:solidFill>
              </a:rPr>
              <a:t>Unabhängiger</a:t>
            </a:r>
            <a:r>
              <a:rPr lang="de-CH" altLang="de-DE" sz="2000" dirty="0">
                <a:solidFill>
                  <a:schemeClr val="bg1">
                    <a:lumMod val="10000"/>
                  </a:schemeClr>
                </a:solidFill>
              </a:rPr>
              <a:t> fühlen </a:t>
            </a:r>
            <a:br>
              <a:rPr lang="de-CH" altLang="de-DE" sz="2000" dirty="0">
                <a:solidFill>
                  <a:schemeClr val="bg1">
                    <a:lumMod val="10000"/>
                  </a:schemeClr>
                </a:solidFill>
              </a:rPr>
            </a:br>
            <a:r>
              <a:rPr lang="de-CH" altLang="de-DE" sz="2000" dirty="0">
                <a:solidFill>
                  <a:schemeClr val="bg1">
                    <a:lumMod val="10000"/>
                  </a:schemeClr>
                </a:solidFill>
              </a:rPr>
              <a:t>(Autonomiebestreben)</a:t>
            </a:r>
          </a:p>
        </p:txBody>
      </p:sp>
    </p:spTree>
    <p:extLst>
      <p:ext uri="{BB962C8B-B14F-4D97-AF65-F5344CB8AC3E}">
        <p14:creationId xmlns:p14="http://schemas.microsoft.com/office/powerpoint/2010/main" val="34578143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a:spLocks noGrp="1"/>
          </p:cNvSpPr>
          <p:nvPr>
            <p:ph type="title"/>
          </p:nvPr>
        </p:nvSpPr>
        <p:spPr>
          <a:xfrm>
            <a:off x="474980" y="273846"/>
            <a:ext cx="6666355" cy="994172"/>
          </a:xfrm>
        </p:spPr>
        <p:txBody>
          <a:bodyPr>
            <a:normAutofit fontScale="90000"/>
          </a:bodyPr>
          <a:lstStyle/>
          <a:p>
            <a:r>
              <a:rPr lang="de-CH" altLang="de-DE" sz="3200" dirty="0" smtClean="0"/>
              <a:t>Funktionen </a:t>
            </a:r>
            <a:r>
              <a:rPr lang="de-CH" altLang="de-DE" sz="3200" dirty="0"/>
              <a:t>des Substanzkonsums im Jugendalter</a:t>
            </a:r>
            <a:endParaRPr lang="de-CH" altLang="de-DE" dirty="0" smtClean="0"/>
          </a:p>
        </p:txBody>
      </p:sp>
      <p:sp>
        <p:nvSpPr>
          <p:cNvPr id="14" name="Inhaltsplatzhalter 1"/>
          <p:cNvSpPr>
            <a:spLocks noGrp="1"/>
          </p:cNvSpPr>
          <p:nvPr>
            <p:ph idx="1"/>
          </p:nvPr>
        </p:nvSpPr>
        <p:spPr>
          <a:xfrm>
            <a:off x="474980" y="1369219"/>
            <a:ext cx="8198103" cy="3196800"/>
          </a:xfrm>
        </p:spPr>
        <p:txBody>
          <a:bodyPr/>
          <a:lstStyle/>
          <a:p>
            <a:pPr>
              <a:buClr>
                <a:schemeClr val="bg1">
                  <a:lumMod val="10000"/>
                </a:schemeClr>
              </a:buClr>
              <a:defRPr/>
            </a:pPr>
            <a:r>
              <a:rPr lang="de-CH" altLang="de-DE" sz="2000" dirty="0">
                <a:solidFill>
                  <a:schemeClr val="bg1">
                    <a:lumMod val="10000"/>
                  </a:schemeClr>
                </a:solidFill>
              </a:rPr>
              <a:t>Schlechte </a:t>
            </a:r>
            <a:r>
              <a:rPr lang="de-CH" altLang="de-DE" sz="2000" dirty="0">
                <a:solidFill>
                  <a:srgbClr val="C00000"/>
                </a:solidFill>
              </a:rPr>
              <a:t>Befindlichkeiten regulieren</a:t>
            </a:r>
            <a:r>
              <a:rPr lang="de-CH" altLang="de-DE" sz="2000" dirty="0">
                <a:solidFill>
                  <a:srgbClr val="FF0000"/>
                </a:solidFill>
              </a:rPr>
              <a:t/>
            </a:r>
            <a:br>
              <a:rPr lang="de-CH" altLang="de-DE" sz="2000" dirty="0">
                <a:solidFill>
                  <a:srgbClr val="FF0000"/>
                </a:solidFill>
              </a:rPr>
            </a:br>
            <a:r>
              <a:rPr lang="de-CH" altLang="de-DE" sz="2000" dirty="0">
                <a:solidFill>
                  <a:schemeClr val="bg1">
                    <a:lumMod val="10000"/>
                  </a:schemeClr>
                </a:solidFill>
              </a:rPr>
              <a:t>(Strategie zur </a:t>
            </a:r>
            <a:r>
              <a:rPr lang="de-CH" altLang="de-DE" sz="2000" dirty="0" err="1">
                <a:solidFill>
                  <a:schemeClr val="bg1">
                    <a:lumMod val="10000"/>
                  </a:schemeClr>
                </a:solidFill>
              </a:rPr>
              <a:t>Wohlbefindensbalance</a:t>
            </a:r>
            <a:r>
              <a:rPr lang="de-CH" altLang="de-DE" sz="2000" dirty="0">
                <a:solidFill>
                  <a:schemeClr val="bg1">
                    <a:lumMod val="10000"/>
                  </a:schemeClr>
                </a:solidFill>
              </a:rPr>
              <a:t>)</a:t>
            </a:r>
          </a:p>
          <a:p>
            <a:pPr>
              <a:buClr>
                <a:schemeClr val="bg1">
                  <a:lumMod val="10000"/>
                </a:schemeClr>
              </a:buClr>
              <a:defRPr/>
            </a:pPr>
            <a:r>
              <a:rPr lang="de-CH" altLang="de-DE" sz="2000" dirty="0">
                <a:solidFill>
                  <a:schemeClr val="bg1">
                    <a:lumMod val="10000"/>
                  </a:schemeClr>
                </a:solidFill>
              </a:rPr>
              <a:t>Gute Stimmungen erzeugen</a:t>
            </a:r>
            <a:br>
              <a:rPr lang="de-CH" altLang="de-DE" sz="2000" dirty="0">
                <a:solidFill>
                  <a:schemeClr val="bg1">
                    <a:lumMod val="10000"/>
                  </a:schemeClr>
                </a:solidFill>
              </a:rPr>
            </a:br>
            <a:r>
              <a:rPr lang="de-CH" altLang="de-DE" sz="2000" dirty="0">
                <a:solidFill>
                  <a:schemeClr val="bg1">
                    <a:lumMod val="10000"/>
                  </a:schemeClr>
                </a:solidFill>
              </a:rPr>
              <a:t>= </a:t>
            </a:r>
            <a:r>
              <a:rPr lang="de-CH" altLang="de-DE" sz="2000" dirty="0">
                <a:solidFill>
                  <a:srgbClr val="C00000"/>
                </a:solidFill>
              </a:rPr>
              <a:t>Lustvoller Freizeitstil</a:t>
            </a:r>
          </a:p>
          <a:p>
            <a:pPr>
              <a:buClr>
                <a:schemeClr val="bg1">
                  <a:lumMod val="10000"/>
                </a:schemeClr>
              </a:buClr>
              <a:defRPr/>
            </a:pPr>
            <a:r>
              <a:rPr lang="de-CH" altLang="de-DE" sz="2000" dirty="0">
                <a:solidFill>
                  <a:schemeClr val="bg1">
                    <a:lumMod val="10000"/>
                  </a:schemeClr>
                </a:solidFill>
              </a:rPr>
              <a:t>Sich mutiger, stärker, dominanter, kraftvoller, witziger, kumpelhafter etc. erleben…</a:t>
            </a:r>
          </a:p>
        </p:txBody>
      </p:sp>
    </p:spTree>
    <p:extLst>
      <p:ext uri="{BB962C8B-B14F-4D97-AF65-F5344CB8AC3E}">
        <p14:creationId xmlns:p14="http://schemas.microsoft.com/office/powerpoint/2010/main" val="14117644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a:spLocks noGrp="1"/>
          </p:cNvSpPr>
          <p:nvPr>
            <p:ph type="title"/>
          </p:nvPr>
        </p:nvSpPr>
        <p:spPr>
          <a:xfrm>
            <a:off x="436366" y="222330"/>
            <a:ext cx="6666355" cy="994172"/>
          </a:xfrm>
        </p:spPr>
        <p:txBody>
          <a:bodyPr>
            <a:normAutofit fontScale="90000"/>
          </a:bodyPr>
          <a:lstStyle/>
          <a:p>
            <a:r>
              <a:rPr lang="de-CH" altLang="de-DE" sz="3200" dirty="0"/>
              <a:t>Im Zentrum steht die Regulierung der Gefühle</a:t>
            </a:r>
            <a:endParaRPr lang="de-CH" altLang="de-DE" dirty="0" smtClean="0"/>
          </a:p>
        </p:txBody>
      </p:sp>
      <p:pic>
        <p:nvPicPr>
          <p:cNvPr id="6" name="Bild 7" descr="Emotionen: So findest du wieder einen Zugang zu dir | Greato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62008" y="1370013"/>
            <a:ext cx="5823160" cy="3195637"/>
          </a:xfrm>
          <a:prstGeom prst="rect">
            <a:avLst/>
          </a:prstGeom>
          <a:noFill/>
          <a:ln>
            <a:noFill/>
          </a:ln>
        </p:spPr>
      </p:pic>
    </p:spTree>
    <p:extLst>
      <p:ext uri="{BB962C8B-B14F-4D97-AF65-F5344CB8AC3E}">
        <p14:creationId xmlns:p14="http://schemas.microsoft.com/office/powerpoint/2010/main" val="4516558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a:spLocks noGrp="1"/>
          </p:cNvSpPr>
          <p:nvPr>
            <p:ph type="title"/>
          </p:nvPr>
        </p:nvSpPr>
        <p:spPr>
          <a:xfrm>
            <a:off x="436366" y="222330"/>
            <a:ext cx="6666355" cy="994172"/>
          </a:xfrm>
        </p:spPr>
        <p:txBody>
          <a:bodyPr>
            <a:normAutofit fontScale="90000"/>
          </a:bodyPr>
          <a:lstStyle/>
          <a:p>
            <a:r>
              <a:rPr lang="de-CH" altLang="de-DE" sz="3200" dirty="0"/>
              <a:t>Pubertät – Das Gehirn als Baustelle</a:t>
            </a:r>
            <a:endParaRPr lang="de-CH" altLang="de-DE" dirty="0" smtClean="0"/>
          </a:p>
        </p:txBody>
      </p:sp>
      <p:pic>
        <p:nvPicPr>
          <p:cNvPr id="6" name="Picture 4" descr="~AUT000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387636" y="1324937"/>
            <a:ext cx="4062337" cy="3343655"/>
          </a:xfrm>
          <a:noFill/>
        </p:spPr>
      </p:pic>
    </p:spTree>
    <p:extLst>
      <p:ext uri="{BB962C8B-B14F-4D97-AF65-F5344CB8AC3E}">
        <p14:creationId xmlns:p14="http://schemas.microsoft.com/office/powerpoint/2010/main" val="29570385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230" y="118505"/>
            <a:ext cx="5859453" cy="994172"/>
          </a:xfrm>
        </p:spPr>
        <p:txBody>
          <a:bodyPr/>
          <a:lstStyle/>
          <a:p>
            <a:r>
              <a:rPr lang="de-CH" dirty="0" smtClean="0"/>
              <a:t>Zahlen und Fakten</a:t>
            </a:r>
            <a:endParaRPr lang="de-CH" dirty="0"/>
          </a:p>
        </p:txBody>
      </p:sp>
      <p:sp>
        <p:nvSpPr>
          <p:cNvPr id="5" name="Textfeld 4"/>
          <p:cNvSpPr txBox="1"/>
          <p:nvPr/>
        </p:nvSpPr>
        <p:spPr>
          <a:xfrm>
            <a:off x="4525428" y="4677410"/>
            <a:ext cx="4618572" cy="261610"/>
          </a:xfrm>
          <a:prstGeom prst="rect">
            <a:avLst/>
          </a:prstGeom>
          <a:noFill/>
        </p:spPr>
        <p:txBody>
          <a:bodyPr wrap="none" rtlCol="0">
            <a:spAutoFit/>
          </a:bodyPr>
          <a:lstStyle/>
          <a:p>
            <a:r>
              <a:rPr lang="de-CH" sz="1100" dirty="0" smtClean="0"/>
              <a:t>Quelle: HBSC-Studie </a:t>
            </a:r>
            <a:r>
              <a:rPr lang="de-CH" sz="1100" dirty="0" err="1" smtClean="0"/>
              <a:t>Health</a:t>
            </a:r>
            <a:r>
              <a:rPr lang="de-CH" sz="1100" dirty="0" smtClean="0"/>
              <a:t> </a:t>
            </a:r>
            <a:r>
              <a:rPr lang="de-CH" sz="1100" dirty="0" err="1" smtClean="0"/>
              <a:t>Behaviour</a:t>
            </a:r>
            <a:r>
              <a:rPr lang="de-CH" sz="1100" dirty="0" smtClean="0"/>
              <a:t> in School </a:t>
            </a:r>
            <a:r>
              <a:rPr lang="de-CH" sz="1100" dirty="0" err="1" smtClean="0"/>
              <a:t>aged</a:t>
            </a:r>
            <a:r>
              <a:rPr lang="de-CH" sz="1100" dirty="0" smtClean="0"/>
              <a:t> </a:t>
            </a:r>
            <a:r>
              <a:rPr lang="de-CH" sz="1100" dirty="0" err="1" smtClean="0"/>
              <a:t>Children</a:t>
            </a:r>
            <a:r>
              <a:rPr lang="de-CH" sz="1100" dirty="0" smtClean="0"/>
              <a:t> (2022)</a:t>
            </a:r>
            <a:endParaRPr lang="de-CH" sz="1100" dirty="0"/>
          </a:p>
        </p:txBody>
      </p:sp>
      <p:sp>
        <p:nvSpPr>
          <p:cNvPr id="8" name="Inhaltsplatzhalter 2"/>
          <p:cNvSpPr>
            <a:spLocks noGrp="1"/>
          </p:cNvSpPr>
          <p:nvPr>
            <p:ph idx="1"/>
          </p:nvPr>
        </p:nvSpPr>
        <p:spPr>
          <a:xfrm>
            <a:off x="474980" y="1369219"/>
            <a:ext cx="8198103" cy="3196800"/>
          </a:xfrm>
        </p:spPr>
        <p:txBody>
          <a:bodyPr/>
          <a:lstStyle/>
          <a:p>
            <a:pPr marL="0" indent="0">
              <a:buNone/>
            </a:pPr>
            <a:r>
              <a:rPr lang="de-CH" b="1" dirty="0" smtClean="0"/>
              <a:t>Grundlage HBSC-Studie 2022</a:t>
            </a:r>
          </a:p>
          <a:p>
            <a:pPr marL="0" indent="0">
              <a:buNone/>
            </a:pPr>
            <a:r>
              <a:rPr lang="de-CH" dirty="0" smtClean="0"/>
              <a:t>HBSC (</a:t>
            </a:r>
            <a:r>
              <a:rPr lang="de-CH" dirty="0" err="1" smtClean="0"/>
              <a:t>Health</a:t>
            </a:r>
            <a:r>
              <a:rPr lang="de-CH" dirty="0" smtClean="0"/>
              <a:t> </a:t>
            </a:r>
            <a:r>
              <a:rPr lang="de-CH" dirty="0" err="1" smtClean="0"/>
              <a:t>Behaviour</a:t>
            </a:r>
            <a:r>
              <a:rPr lang="de-CH" dirty="0" smtClean="0"/>
              <a:t> in School </a:t>
            </a:r>
            <a:r>
              <a:rPr lang="de-CH" dirty="0" err="1" smtClean="0"/>
              <a:t>aged</a:t>
            </a:r>
            <a:r>
              <a:rPr lang="de-CH" dirty="0" smtClean="0"/>
              <a:t> </a:t>
            </a:r>
            <a:r>
              <a:rPr lang="de-CH" dirty="0" err="1" smtClean="0"/>
              <a:t>Children</a:t>
            </a:r>
            <a:r>
              <a:rPr lang="de-CH" dirty="0" smtClean="0"/>
              <a:t>)</a:t>
            </a:r>
          </a:p>
          <a:p>
            <a:pPr marL="0" indent="0">
              <a:buNone/>
            </a:pPr>
            <a:endParaRPr lang="de-CH" dirty="0"/>
          </a:p>
          <a:p>
            <a:pPr marL="0" indent="0">
              <a:buNone/>
            </a:pPr>
            <a:endParaRPr lang="de-CH" dirty="0" smtClean="0"/>
          </a:p>
          <a:p>
            <a:pPr marL="0" indent="0">
              <a:buNone/>
            </a:pPr>
            <a:r>
              <a:rPr lang="de-CH" b="1" dirty="0" smtClean="0"/>
              <a:t>In Schweiz:</a:t>
            </a:r>
          </a:p>
        </p:txBody>
      </p:sp>
      <p:sp>
        <p:nvSpPr>
          <p:cNvPr id="3" name="Textfeld 2"/>
          <p:cNvSpPr txBox="1"/>
          <p:nvPr/>
        </p:nvSpPr>
        <p:spPr>
          <a:xfrm>
            <a:off x="573741" y="2707341"/>
            <a:ext cx="1900518" cy="300082"/>
          </a:xfrm>
          <a:prstGeom prst="rect">
            <a:avLst/>
          </a:prstGeom>
          <a:solidFill>
            <a:schemeClr val="accent6">
              <a:lumMod val="60000"/>
              <a:lumOff val="40000"/>
            </a:schemeClr>
          </a:solidFill>
          <a:ln>
            <a:solidFill>
              <a:schemeClr val="accent6">
                <a:lumMod val="75000"/>
              </a:schemeClr>
            </a:solidFill>
          </a:ln>
        </p:spPr>
        <p:txBody>
          <a:bodyPr wrap="square" rtlCol="0">
            <a:spAutoFit/>
          </a:bodyPr>
          <a:lstStyle/>
          <a:p>
            <a:pPr algn="ctr"/>
            <a:r>
              <a:rPr lang="de-CH" b="1" dirty="0" smtClean="0"/>
              <a:t>Internationale Studie</a:t>
            </a:r>
            <a:endParaRPr lang="de-CH" b="1" dirty="0"/>
          </a:p>
        </p:txBody>
      </p:sp>
      <p:sp>
        <p:nvSpPr>
          <p:cNvPr id="9" name="Textfeld 8"/>
          <p:cNvSpPr txBox="1"/>
          <p:nvPr/>
        </p:nvSpPr>
        <p:spPr>
          <a:xfrm>
            <a:off x="3370700" y="2694129"/>
            <a:ext cx="1832554" cy="300082"/>
          </a:xfrm>
          <a:prstGeom prst="rect">
            <a:avLst/>
          </a:prstGeom>
          <a:solidFill>
            <a:schemeClr val="accent6">
              <a:lumMod val="60000"/>
              <a:lumOff val="40000"/>
            </a:schemeClr>
          </a:solidFill>
          <a:ln>
            <a:solidFill>
              <a:schemeClr val="accent6">
                <a:lumMod val="75000"/>
              </a:schemeClr>
            </a:solidFill>
          </a:ln>
        </p:spPr>
        <p:txBody>
          <a:bodyPr wrap="square" rtlCol="0">
            <a:spAutoFit/>
          </a:bodyPr>
          <a:lstStyle>
            <a:defPPr>
              <a:defRPr lang="de-DE"/>
            </a:defPPr>
            <a:lvl1pPr algn="ctr">
              <a:defRPr b="1"/>
            </a:lvl1pPr>
          </a:lstStyle>
          <a:p>
            <a:r>
              <a:rPr lang="de-CH" dirty="0"/>
              <a:t>Im Auftrag der WHO</a:t>
            </a:r>
          </a:p>
        </p:txBody>
      </p:sp>
      <p:sp>
        <p:nvSpPr>
          <p:cNvPr id="10" name="Textfeld 9"/>
          <p:cNvSpPr txBox="1"/>
          <p:nvPr/>
        </p:nvSpPr>
        <p:spPr>
          <a:xfrm>
            <a:off x="5932996" y="2712059"/>
            <a:ext cx="2165978" cy="300082"/>
          </a:xfrm>
          <a:prstGeom prst="rect">
            <a:avLst/>
          </a:prstGeom>
          <a:solidFill>
            <a:schemeClr val="accent6">
              <a:lumMod val="60000"/>
              <a:lumOff val="40000"/>
            </a:schemeClr>
          </a:solidFill>
          <a:ln>
            <a:solidFill>
              <a:schemeClr val="accent6">
                <a:lumMod val="75000"/>
              </a:schemeClr>
            </a:solidFill>
          </a:ln>
        </p:spPr>
        <p:txBody>
          <a:bodyPr wrap="square" rtlCol="0">
            <a:spAutoFit/>
          </a:bodyPr>
          <a:lstStyle>
            <a:defPPr>
              <a:defRPr lang="de-DE"/>
            </a:defPPr>
            <a:lvl1pPr algn="ctr">
              <a:defRPr b="1"/>
            </a:lvl1pPr>
          </a:lstStyle>
          <a:p>
            <a:r>
              <a:rPr lang="de-CH" dirty="0"/>
              <a:t>50 teilnehmende Länder</a:t>
            </a:r>
          </a:p>
        </p:txBody>
      </p:sp>
      <p:sp>
        <p:nvSpPr>
          <p:cNvPr id="11" name="Textfeld 10"/>
          <p:cNvSpPr txBox="1"/>
          <p:nvPr/>
        </p:nvSpPr>
        <p:spPr>
          <a:xfrm>
            <a:off x="522018" y="3863124"/>
            <a:ext cx="2329485" cy="300082"/>
          </a:xfrm>
          <a:prstGeom prst="rect">
            <a:avLst/>
          </a:prstGeom>
          <a:solidFill>
            <a:schemeClr val="accent6">
              <a:lumMod val="60000"/>
              <a:lumOff val="40000"/>
            </a:schemeClr>
          </a:solidFill>
          <a:ln>
            <a:solidFill>
              <a:schemeClr val="accent6">
                <a:lumMod val="75000"/>
              </a:schemeClr>
            </a:solidFill>
          </a:ln>
        </p:spPr>
        <p:txBody>
          <a:bodyPr wrap="square" rtlCol="0">
            <a:spAutoFit/>
          </a:bodyPr>
          <a:lstStyle>
            <a:defPPr>
              <a:defRPr lang="de-DE"/>
            </a:defPPr>
            <a:lvl1pPr algn="ctr">
              <a:defRPr b="1"/>
            </a:lvl1pPr>
          </a:lstStyle>
          <a:p>
            <a:r>
              <a:rPr lang="de-CH" dirty="0"/>
              <a:t>Durchführung alle 4 Jahre</a:t>
            </a:r>
          </a:p>
        </p:txBody>
      </p:sp>
      <p:sp>
        <p:nvSpPr>
          <p:cNvPr id="12" name="Textfeld 11"/>
          <p:cNvSpPr txBox="1"/>
          <p:nvPr/>
        </p:nvSpPr>
        <p:spPr>
          <a:xfrm>
            <a:off x="3340248" y="3879037"/>
            <a:ext cx="1944763" cy="300082"/>
          </a:xfrm>
          <a:prstGeom prst="rect">
            <a:avLst/>
          </a:prstGeom>
          <a:solidFill>
            <a:schemeClr val="accent6">
              <a:lumMod val="60000"/>
              <a:lumOff val="40000"/>
            </a:schemeClr>
          </a:solidFill>
          <a:ln>
            <a:solidFill>
              <a:schemeClr val="accent6">
                <a:lumMod val="75000"/>
              </a:schemeClr>
            </a:solidFill>
          </a:ln>
        </p:spPr>
        <p:txBody>
          <a:bodyPr wrap="square" rtlCol="0">
            <a:spAutoFit/>
          </a:bodyPr>
          <a:lstStyle>
            <a:defPPr>
              <a:defRPr lang="de-DE"/>
            </a:defPPr>
            <a:lvl1pPr algn="ctr">
              <a:defRPr b="1"/>
            </a:lvl1pPr>
          </a:lstStyle>
          <a:p>
            <a:r>
              <a:rPr lang="de-CH" dirty="0"/>
              <a:t>Durch Sucht Schweiz</a:t>
            </a:r>
          </a:p>
        </p:txBody>
      </p:sp>
      <p:sp>
        <p:nvSpPr>
          <p:cNvPr id="13" name="Textfeld 12"/>
          <p:cNvSpPr txBox="1"/>
          <p:nvPr/>
        </p:nvSpPr>
        <p:spPr>
          <a:xfrm>
            <a:off x="5892889" y="3899304"/>
            <a:ext cx="2435347" cy="300082"/>
          </a:xfrm>
          <a:prstGeom prst="rect">
            <a:avLst/>
          </a:prstGeom>
          <a:solidFill>
            <a:schemeClr val="accent6">
              <a:lumMod val="60000"/>
              <a:lumOff val="40000"/>
            </a:schemeClr>
          </a:solidFill>
          <a:ln>
            <a:solidFill>
              <a:schemeClr val="accent6">
                <a:lumMod val="75000"/>
              </a:schemeClr>
            </a:solidFill>
          </a:ln>
        </p:spPr>
        <p:txBody>
          <a:bodyPr wrap="square" rtlCol="0">
            <a:spAutoFit/>
          </a:bodyPr>
          <a:lstStyle>
            <a:defPPr>
              <a:defRPr lang="de-DE"/>
            </a:defPPr>
            <a:lvl1pPr algn="ctr">
              <a:defRPr b="1"/>
            </a:lvl1pPr>
          </a:lstStyle>
          <a:p>
            <a:r>
              <a:rPr lang="de-CH" dirty="0"/>
              <a:t>Befragung: 11 – 15  Jährige</a:t>
            </a:r>
          </a:p>
        </p:txBody>
      </p:sp>
    </p:spTree>
    <p:extLst>
      <p:ext uri="{BB962C8B-B14F-4D97-AF65-F5344CB8AC3E}">
        <p14:creationId xmlns:p14="http://schemas.microsoft.com/office/powerpoint/2010/main" val="240278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a:spLocks noGrp="1"/>
          </p:cNvSpPr>
          <p:nvPr>
            <p:ph type="title"/>
          </p:nvPr>
        </p:nvSpPr>
        <p:spPr>
          <a:xfrm>
            <a:off x="436366" y="222330"/>
            <a:ext cx="6666355" cy="994172"/>
          </a:xfrm>
        </p:spPr>
        <p:txBody>
          <a:bodyPr>
            <a:normAutofit fontScale="90000"/>
          </a:bodyPr>
          <a:lstStyle/>
          <a:p>
            <a:r>
              <a:rPr lang="de-CH" altLang="de-DE" sz="3200" dirty="0"/>
              <a:t>Pubertät – Das Gehirn als Baustelle</a:t>
            </a:r>
            <a:endParaRPr lang="de-CH" altLang="de-DE" dirty="0" smtClean="0"/>
          </a:p>
        </p:txBody>
      </p:sp>
      <p:sp>
        <p:nvSpPr>
          <p:cNvPr id="2" name="Inhaltsplatzhalter 1"/>
          <p:cNvSpPr>
            <a:spLocks noGrp="1"/>
          </p:cNvSpPr>
          <p:nvPr>
            <p:ph idx="1"/>
          </p:nvPr>
        </p:nvSpPr>
        <p:spPr>
          <a:xfrm>
            <a:off x="474980" y="1369219"/>
            <a:ext cx="7126547" cy="3196800"/>
          </a:xfrm>
        </p:spPr>
        <p:txBody>
          <a:bodyPr/>
          <a:lstStyle/>
          <a:p>
            <a:pPr marL="0" indent="0">
              <a:buClr>
                <a:schemeClr val="bg1">
                  <a:lumMod val="10000"/>
                </a:schemeClr>
              </a:buClr>
              <a:buNone/>
              <a:defRPr/>
            </a:pPr>
            <a:r>
              <a:rPr lang="de-CH" altLang="de-DE" sz="1800" dirty="0">
                <a:solidFill>
                  <a:srgbClr val="C00000"/>
                </a:solidFill>
              </a:rPr>
              <a:t>Frontallappen</a:t>
            </a:r>
            <a:r>
              <a:rPr lang="de-CH" altLang="de-DE" sz="1800" dirty="0">
                <a:solidFill>
                  <a:schemeClr val="bg1">
                    <a:lumMod val="10000"/>
                  </a:schemeClr>
                </a:solidFill>
              </a:rPr>
              <a:t> (Ratio) ist „wegen Umbau geschlossen</a:t>
            </a:r>
            <a:r>
              <a:rPr lang="de-CH" altLang="de-DE" sz="1800" dirty="0" smtClean="0">
                <a:solidFill>
                  <a:schemeClr val="bg1">
                    <a:lumMod val="10000"/>
                  </a:schemeClr>
                </a:solidFill>
              </a:rPr>
              <a:t>“</a:t>
            </a:r>
          </a:p>
        </p:txBody>
      </p:sp>
      <p:sp>
        <p:nvSpPr>
          <p:cNvPr id="3" name="AutoShape 2" descr="Umbau 2019 | Boesch Mode Amriswi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4" name="AutoShape 4" descr="Umbau 2019 | Boesch Mode Amriswi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pic>
        <p:nvPicPr>
          <p:cNvPr id="34822" name="Picture 6" descr="Umbau 2019 | Boesch Mode Amrisw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980" y="2064644"/>
            <a:ext cx="3753853" cy="2654092"/>
          </a:xfrm>
          <a:prstGeom prst="rect">
            <a:avLst/>
          </a:prstGeom>
          <a:noFill/>
          <a:extLst>
            <a:ext uri="{909E8E84-426E-40DD-AFC4-6F175D3DCCD1}">
              <a14:hiddenFill xmlns:a14="http://schemas.microsoft.com/office/drawing/2010/main">
                <a:solidFill>
                  <a:srgbClr val="FFFFFF"/>
                </a:solidFill>
              </a14:hiddenFill>
            </a:ext>
          </a:extLst>
        </p:spPr>
      </p:pic>
      <p:sp>
        <p:nvSpPr>
          <p:cNvPr id="8" name="Inhaltsplatzhalter 1"/>
          <p:cNvSpPr txBox="1">
            <a:spLocks/>
          </p:cNvSpPr>
          <p:nvPr/>
        </p:nvSpPr>
        <p:spPr>
          <a:xfrm>
            <a:off x="4221018" y="1568119"/>
            <a:ext cx="4922982" cy="1526063"/>
          </a:xfrm>
          <a:prstGeom prst="rect">
            <a:avLst/>
          </a:prstGeom>
        </p:spPr>
        <p:txBody>
          <a:bodyPr vert="horz" lIns="91440" tIns="45720" rIns="91440" bIns="45720" rtlCol="0">
            <a:noAutofit/>
          </a:bodyPr>
          <a:lstStyle>
            <a:lvl1pPr marL="171442" indent="-171442" algn="l" defTabSz="685766" rtl="0" eaLnBrk="1" latinLnBrk="0" hangingPunct="1">
              <a:lnSpc>
                <a:spcPct val="100000"/>
              </a:lnSpc>
              <a:spcBef>
                <a:spcPts val="600"/>
              </a:spcBef>
              <a:spcAft>
                <a:spcPts val="600"/>
              </a:spcAft>
              <a:buFont typeface="Arial" panose="020B0604020202020204" pitchFamily="34" charset="0"/>
              <a:buChar char="•"/>
              <a:defRPr sz="2100" kern="1200" baseline="0">
                <a:solidFill>
                  <a:schemeClr val="tx1"/>
                </a:solidFill>
                <a:latin typeface="Arial" panose="020B0604020202020204" pitchFamily="34" charset="0"/>
                <a:ea typeface="+mn-ea"/>
                <a:cs typeface="Arial" panose="020B0604020202020204" pitchFamily="34" charset="0"/>
              </a:defRPr>
            </a:lvl1pPr>
            <a:lvl2pPr marL="600045" indent="-25716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
                <a:schemeClr val="bg1">
                  <a:lumMod val="10000"/>
                </a:schemeClr>
              </a:buClr>
              <a:buFont typeface="Arial" panose="020B0604020202020204" pitchFamily="34" charset="0"/>
              <a:buNone/>
              <a:defRPr/>
            </a:pPr>
            <a:endParaRPr lang="de-CH" altLang="de-DE" sz="1800" dirty="0" smtClean="0">
              <a:solidFill>
                <a:schemeClr val="bg1">
                  <a:lumMod val="10000"/>
                </a:schemeClr>
              </a:solidFill>
            </a:endParaRPr>
          </a:p>
          <a:p>
            <a:pPr marL="0" indent="0">
              <a:buClr>
                <a:schemeClr val="bg1">
                  <a:lumMod val="10000"/>
                </a:schemeClr>
              </a:buClr>
              <a:buFont typeface="Arial" panose="020B0604020202020204" pitchFamily="34" charset="0"/>
              <a:buNone/>
              <a:defRPr/>
            </a:pPr>
            <a:endParaRPr lang="de-CH" altLang="de-DE" sz="1800" dirty="0" smtClean="0">
              <a:solidFill>
                <a:schemeClr val="bg1">
                  <a:lumMod val="10000"/>
                </a:schemeClr>
              </a:solidFill>
            </a:endParaRPr>
          </a:p>
          <a:p>
            <a:pPr marL="742950" lvl="1" indent="-285750">
              <a:buClr>
                <a:schemeClr val="bg1">
                  <a:lumMod val="10000"/>
                </a:schemeClr>
              </a:buClr>
              <a:buFont typeface="Wingdings" panose="05000000000000000000" pitchFamily="2" charset="2"/>
              <a:buChar char="à"/>
              <a:defRPr/>
            </a:pPr>
            <a:r>
              <a:rPr lang="de-CH" altLang="de-DE" dirty="0" smtClean="0">
                <a:solidFill>
                  <a:srgbClr val="C00000"/>
                </a:solidFill>
              </a:rPr>
              <a:t>Eingeschränkte</a:t>
            </a:r>
            <a:r>
              <a:rPr lang="de-CH" altLang="de-DE" dirty="0" smtClean="0">
                <a:solidFill>
                  <a:schemeClr val="bg1">
                    <a:lumMod val="10000"/>
                  </a:schemeClr>
                </a:solidFill>
              </a:rPr>
              <a:t> Handlungsplanung, Folgenabschätzung, Impulskontrolle</a:t>
            </a:r>
          </a:p>
          <a:p>
            <a:pPr marL="742950" lvl="1" indent="-285750">
              <a:buClr>
                <a:schemeClr val="bg1">
                  <a:lumMod val="10000"/>
                </a:schemeClr>
              </a:buClr>
              <a:buFont typeface="Wingdings" panose="05000000000000000000" pitchFamily="2" charset="2"/>
              <a:buChar char="à"/>
              <a:defRPr/>
            </a:pPr>
            <a:endParaRPr lang="de-CH" altLang="de-DE" dirty="0">
              <a:solidFill>
                <a:schemeClr val="bg1">
                  <a:lumMod val="10000"/>
                </a:schemeClr>
              </a:solidFill>
            </a:endParaRPr>
          </a:p>
          <a:p>
            <a:pPr marL="742950" lvl="1" indent="-285750">
              <a:buClr>
                <a:schemeClr val="bg1">
                  <a:lumMod val="10000"/>
                </a:schemeClr>
              </a:buClr>
              <a:buFont typeface="Wingdings" panose="05000000000000000000" pitchFamily="2" charset="2"/>
              <a:buChar char="à"/>
              <a:defRPr/>
            </a:pPr>
            <a:r>
              <a:rPr lang="de-CH" altLang="de-DE" dirty="0">
                <a:solidFill>
                  <a:schemeClr val="bg1">
                    <a:lumMod val="10000"/>
                  </a:schemeClr>
                </a:solidFill>
              </a:rPr>
              <a:t>Eltern und Lehrpersonen sind in der Pubertät eine </a:t>
            </a:r>
            <a:r>
              <a:rPr lang="de-CH" altLang="de-DE" dirty="0">
                <a:solidFill>
                  <a:srgbClr val="C00000"/>
                </a:solidFill>
              </a:rPr>
              <a:t>Art „Frontallappenersatz“ </a:t>
            </a:r>
            <a:r>
              <a:rPr lang="de-CH" altLang="de-DE" dirty="0">
                <a:solidFill>
                  <a:schemeClr val="bg1">
                    <a:lumMod val="10000"/>
                  </a:schemeClr>
                </a:solidFill>
              </a:rPr>
              <a:t>für ihre Kids</a:t>
            </a:r>
          </a:p>
          <a:p>
            <a:pPr marL="742950" lvl="1" indent="-285750">
              <a:buClr>
                <a:schemeClr val="bg1">
                  <a:lumMod val="10000"/>
                </a:schemeClr>
              </a:buClr>
              <a:buFont typeface="Wingdings" panose="05000000000000000000" pitchFamily="2" charset="2"/>
              <a:buChar char="à"/>
              <a:defRPr/>
            </a:pPr>
            <a:endParaRPr lang="de-CH" altLang="de-DE" dirty="0" smtClean="0">
              <a:solidFill>
                <a:schemeClr val="bg1">
                  <a:lumMod val="10000"/>
                </a:schemeClr>
              </a:solidFill>
            </a:endParaRPr>
          </a:p>
          <a:p>
            <a:pPr marL="457200" lvl="1" indent="0">
              <a:buClr>
                <a:schemeClr val="bg1">
                  <a:lumMod val="10000"/>
                </a:schemeClr>
              </a:buClr>
              <a:buNone/>
              <a:defRPr/>
            </a:pPr>
            <a:endParaRPr lang="de-CH" altLang="de-DE" dirty="0">
              <a:solidFill>
                <a:schemeClr val="bg1">
                  <a:lumMod val="10000"/>
                </a:schemeClr>
              </a:solidFill>
            </a:endParaRPr>
          </a:p>
        </p:txBody>
      </p:sp>
    </p:spTree>
    <p:extLst>
      <p:ext uri="{BB962C8B-B14F-4D97-AF65-F5344CB8AC3E}">
        <p14:creationId xmlns:p14="http://schemas.microsoft.com/office/powerpoint/2010/main" val="17431840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a:spLocks noGrp="1"/>
          </p:cNvSpPr>
          <p:nvPr>
            <p:ph type="title"/>
          </p:nvPr>
        </p:nvSpPr>
        <p:spPr>
          <a:xfrm>
            <a:off x="436366" y="222330"/>
            <a:ext cx="6666355" cy="994172"/>
          </a:xfrm>
        </p:spPr>
        <p:txBody>
          <a:bodyPr>
            <a:normAutofit fontScale="90000"/>
          </a:bodyPr>
          <a:lstStyle/>
          <a:p>
            <a:r>
              <a:rPr lang="de-CH" altLang="de-DE" sz="3200" dirty="0"/>
              <a:t>Pubertät – Das Gehirn als Baustelle</a:t>
            </a:r>
            <a:endParaRPr lang="de-CH" altLang="de-DE" dirty="0" smtClean="0"/>
          </a:p>
        </p:txBody>
      </p:sp>
      <p:sp>
        <p:nvSpPr>
          <p:cNvPr id="2" name="Inhaltsplatzhalter 1"/>
          <p:cNvSpPr>
            <a:spLocks noGrp="1"/>
          </p:cNvSpPr>
          <p:nvPr>
            <p:ph idx="1"/>
          </p:nvPr>
        </p:nvSpPr>
        <p:spPr>
          <a:xfrm>
            <a:off x="474980" y="1082892"/>
            <a:ext cx="8198103" cy="3196800"/>
          </a:xfrm>
        </p:spPr>
        <p:txBody>
          <a:bodyPr/>
          <a:lstStyle/>
          <a:p>
            <a:pPr marL="0" indent="0">
              <a:buClr>
                <a:schemeClr val="bg1">
                  <a:lumMod val="10000"/>
                </a:schemeClr>
              </a:buClr>
              <a:buNone/>
              <a:defRPr/>
            </a:pPr>
            <a:r>
              <a:rPr lang="de-CH" altLang="de-DE" sz="1800" dirty="0" smtClean="0">
                <a:solidFill>
                  <a:schemeClr val="bg1">
                    <a:lumMod val="10000"/>
                  </a:schemeClr>
                </a:solidFill>
              </a:rPr>
              <a:t>Das </a:t>
            </a:r>
            <a:r>
              <a:rPr lang="de-CH" altLang="de-DE" sz="1800" dirty="0">
                <a:solidFill>
                  <a:srgbClr val="C00000"/>
                </a:solidFill>
              </a:rPr>
              <a:t>„Belohnungssystem“ </a:t>
            </a:r>
            <a:r>
              <a:rPr lang="de-CH" altLang="de-DE" sz="1800" dirty="0">
                <a:solidFill>
                  <a:schemeClr val="bg1">
                    <a:lumMod val="10000"/>
                  </a:schemeClr>
                </a:solidFill>
              </a:rPr>
              <a:t>verlangt immer wieder Befriedigung </a:t>
            </a:r>
            <a:r>
              <a:rPr lang="de-CH" altLang="de-DE" sz="1800" dirty="0" smtClean="0">
                <a:solidFill>
                  <a:schemeClr val="bg1">
                    <a:lumMod val="10000"/>
                  </a:schemeClr>
                </a:solidFill>
                <a:sym typeface="Wingdings" panose="05000000000000000000" pitchFamily="2" charset="2"/>
              </a:rPr>
              <a:t></a:t>
            </a:r>
            <a:r>
              <a:rPr lang="de-CH" altLang="de-DE" sz="1800" dirty="0" smtClean="0">
                <a:solidFill>
                  <a:schemeClr val="bg1">
                    <a:lumMod val="10000"/>
                  </a:schemeClr>
                </a:solidFill>
                <a:sym typeface="Wingdings 2" pitchFamily="18" charset="2"/>
              </a:rPr>
              <a:t> </a:t>
            </a:r>
            <a:r>
              <a:rPr lang="de-CH" altLang="de-DE" sz="1800" b="1" dirty="0">
                <a:solidFill>
                  <a:schemeClr val="bg1">
                    <a:lumMod val="10000"/>
                  </a:schemeClr>
                </a:solidFill>
              </a:rPr>
              <a:t>Risikoverhalten</a:t>
            </a:r>
            <a:r>
              <a:rPr lang="de-CH" altLang="de-DE" sz="1800" b="1" dirty="0" smtClean="0">
                <a:solidFill>
                  <a:schemeClr val="bg1">
                    <a:lumMod val="10000"/>
                  </a:schemeClr>
                </a:solidFill>
              </a:rPr>
              <a:t>!</a:t>
            </a:r>
            <a:endParaRPr lang="de-CH" altLang="de-DE" sz="1800" b="1" dirty="0">
              <a:solidFill>
                <a:schemeClr val="bg1">
                  <a:lumMod val="10000"/>
                </a:schemeClr>
              </a:solidFill>
            </a:endParaRPr>
          </a:p>
        </p:txBody>
      </p:sp>
      <p:sp>
        <p:nvSpPr>
          <p:cNvPr id="4" name="Inhaltsplatzhalter 1"/>
          <p:cNvSpPr txBox="1">
            <a:spLocks/>
          </p:cNvSpPr>
          <p:nvPr/>
        </p:nvSpPr>
        <p:spPr>
          <a:xfrm>
            <a:off x="3908080" y="1946700"/>
            <a:ext cx="4765003" cy="1175191"/>
          </a:xfrm>
          <a:prstGeom prst="rect">
            <a:avLst/>
          </a:prstGeom>
        </p:spPr>
        <p:txBody>
          <a:bodyPr vert="horz" lIns="91440" tIns="45720" rIns="91440" bIns="45720" rtlCol="0">
            <a:noAutofit/>
          </a:bodyPr>
          <a:lstStyle>
            <a:lvl1pPr marL="171442" indent="-171442" algn="l" defTabSz="685766" rtl="0" eaLnBrk="1" latinLnBrk="0" hangingPunct="1">
              <a:lnSpc>
                <a:spcPct val="100000"/>
              </a:lnSpc>
              <a:spcBef>
                <a:spcPts val="600"/>
              </a:spcBef>
              <a:spcAft>
                <a:spcPts val="600"/>
              </a:spcAft>
              <a:buFont typeface="Arial" panose="020B0604020202020204" pitchFamily="34" charset="0"/>
              <a:buChar char="•"/>
              <a:defRPr sz="2100" kern="1200" baseline="0">
                <a:solidFill>
                  <a:schemeClr val="tx1"/>
                </a:solidFill>
                <a:latin typeface="Arial" panose="020B0604020202020204" pitchFamily="34" charset="0"/>
                <a:ea typeface="+mn-ea"/>
                <a:cs typeface="Arial" panose="020B0604020202020204" pitchFamily="34" charset="0"/>
              </a:defRPr>
            </a:lvl1pPr>
            <a:lvl2pPr marL="600045" indent="-25716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883" lvl="1" indent="0">
              <a:buClr>
                <a:schemeClr val="bg1">
                  <a:lumMod val="10000"/>
                </a:schemeClr>
              </a:buClr>
              <a:buNone/>
              <a:defRPr/>
            </a:pPr>
            <a:r>
              <a:rPr lang="de-CH" altLang="de-DE" dirty="0" smtClean="0">
                <a:solidFill>
                  <a:schemeClr val="bg1">
                    <a:lumMod val="10000"/>
                  </a:schemeClr>
                </a:solidFill>
                <a:sym typeface="Wingdings" panose="05000000000000000000" pitchFamily="2" charset="2"/>
              </a:rPr>
              <a:t> </a:t>
            </a:r>
            <a:r>
              <a:rPr lang="de-CH" altLang="de-DE" dirty="0" smtClean="0">
                <a:solidFill>
                  <a:schemeClr val="bg1">
                    <a:lumMod val="10000"/>
                  </a:schemeClr>
                </a:solidFill>
              </a:rPr>
              <a:t>Jugendliche werden </a:t>
            </a:r>
            <a:r>
              <a:rPr lang="de-CH" altLang="de-DE" dirty="0" smtClean="0">
                <a:solidFill>
                  <a:srgbClr val="C00000"/>
                </a:solidFill>
              </a:rPr>
              <a:t>von Lust</a:t>
            </a:r>
            <a:r>
              <a:rPr lang="de-CH" altLang="de-DE" dirty="0" smtClean="0">
                <a:solidFill>
                  <a:schemeClr val="bg1">
                    <a:lumMod val="10000"/>
                  </a:schemeClr>
                </a:solidFill>
              </a:rPr>
              <a:t>, Neugier, Risikosuche, Triebbefriedigung usw. </a:t>
            </a:r>
            <a:r>
              <a:rPr lang="de-CH" altLang="de-DE" dirty="0" smtClean="0">
                <a:solidFill>
                  <a:srgbClr val="C00000"/>
                </a:solidFill>
              </a:rPr>
              <a:t>gelenkt</a:t>
            </a:r>
          </a:p>
        </p:txBody>
      </p:sp>
      <p:pic>
        <p:nvPicPr>
          <p:cNvPr id="3" name="Grafik 2"/>
          <p:cNvPicPr>
            <a:picLocks noChangeAspect="1"/>
          </p:cNvPicPr>
          <p:nvPr/>
        </p:nvPicPr>
        <p:blipFill rotWithShape="1">
          <a:blip r:embed="rId3"/>
          <a:srcRect t="34983" r="60683"/>
          <a:stretch/>
        </p:blipFill>
        <p:spPr>
          <a:xfrm>
            <a:off x="436366" y="1826596"/>
            <a:ext cx="3279492" cy="3050532"/>
          </a:xfrm>
          <a:prstGeom prst="rect">
            <a:avLst/>
          </a:prstGeom>
        </p:spPr>
      </p:pic>
      <p:sp>
        <p:nvSpPr>
          <p:cNvPr id="5" name="Rechteck 4"/>
          <p:cNvSpPr/>
          <p:nvPr/>
        </p:nvSpPr>
        <p:spPr>
          <a:xfrm>
            <a:off x="4322597" y="3590478"/>
            <a:ext cx="4572000" cy="923330"/>
          </a:xfrm>
          <a:prstGeom prst="rect">
            <a:avLst/>
          </a:prstGeom>
          <a:ln>
            <a:solidFill>
              <a:schemeClr val="tx1"/>
            </a:solidFill>
          </a:ln>
        </p:spPr>
        <p:txBody>
          <a:bodyPr>
            <a:spAutoFit/>
          </a:bodyPr>
          <a:lstStyle/>
          <a:p>
            <a:pPr>
              <a:buClr>
                <a:schemeClr val="bg1">
                  <a:lumMod val="10000"/>
                </a:schemeClr>
              </a:buClr>
              <a:defRPr/>
            </a:pPr>
            <a:r>
              <a:rPr lang="de-CH" altLang="de-DE" sz="1800" dirty="0">
                <a:solidFill>
                  <a:schemeClr val="bg1">
                    <a:lumMod val="10000"/>
                  </a:schemeClr>
                </a:solidFill>
              </a:rPr>
              <a:t>Pubertät = </a:t>
            </a:r>
            <a:r>
              <a:rPr lang="de-CH" altLang="de-DE" sz="1800" dirty="0">
                <a:solidFill>
                  <a:srgbClr val="C00000"/>
                </a:solidFill>
              </a:rPr>
              <a:t>hoch sensible Lernphase</a:t>
            </a:r>
            <a:r>
              <a:rPr lang="de-CH" altLang="de-DE" sz="1800" dirty="0">
                <a:solidFill>
                  <a:schemeClr val="bg1">
                    <a:lumMod val="10000"/>
                  </a:schemeClr>
                </a:solidFill>
              </a:rPr>
              <a:t>: neurobiologisch Verkabelungen/ Spuren werden gelegt</a:t>
            </a:r>
          </a:p>
        </p:txBody>
      </p:sp>
    </p:spTree>
    <p:extLst>
      <p:ext uri="{BB962C8B-B14F-4D97-AF65-F5344CB8AC3E}">
        <p14:creationId xmlns:p14="http://schemas.microsoft.com/office/powerpoint/2010/main" val="36595171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a:spLocks noGrp="1"/>
          </p:cNvSpPr>
          <p:nvPr>
            <p:ph type="title"/>
          </p:nvPr>
        </p:nvSpPr>
        <p:spPr>
          <a:xfrm>
            <a:off x="436366" y="222330"/>
            <a:ext cx="6666355" cy="994172"/>
          </a:xfrm>
        </p:spPr>
        <p:txBody>
          <a:bodyPr>
            <a:normAutofit fontScale="90000"/>
          </a:bodyPr>
          <a:lstStyle/>
          <a:p>
            <a:r>
              <a:rPr lang="de-CH" altLang="de-DE" sz="3200" dirty="0"/>
              <a:t>Zusammenfassung Substanzkonsum im Jugendalter</a:t>
            </a:r>
            <a:endParaRPr lang="de-CH" altLang="de-DE" dirty="0" smtClean="0"/>
          </a:p>
        </p:txBody>
      </p:sp>
      <p:sp>
        <p:nvSpPr>
          <p:cNvPr id="2" name="Inhaltsplatzhalter 1"/>
          <p:cNvSpPr>
            <a:spLocks noGrp="1"/>
          </p:cNvSpPr>
          <p:nvPr>
            <p:ph idx="1"/>
          </p:nvPr>
        </p:nvSpPr>
        <p:spPr>
          <a:xfrm>
            <a:off x="436366" y="1867982"/>
            <a:ext cx="8198103" cy="3196800"/>
          </a:xfrm>
        </p:spPr>
        <p:txBody>
          <a:bodyPr/>
          <a:lstStyle/>
          <a:p>
            <a:pPr>
              <a:buClr>
                <a:schemeClr val="bg1">
                  <a:lumMod val="10000"/>
                </a:schemeClr>
              </a:buClr>
              <a:defRPr/>
            </a:pPr>
            <a:r>
              <a:rPr lang="de-CH" altLang="de-DE" sz="1800" dirty="0" smtClean="0">
                <a:solidFill>
                  <a:srgbClr val="C00000"/>
                </a:solidFill>
              </a:rPr>
              <a:t>Jugendliche verwenden Tabak, Alkohol oder Cannabis als Hilfsmittel zur Lebensgestaltung und zur aktuellen Lebensbewältigung.</a:t>
            </a:r>
          </a:p>
          <a:p>
            <a:pPr>
              <a:buClr>
                <a:schemeClr val="bg1">
                  <a:lumMod val="10000"/>
                </a:schemeClr>
              </a:buClr>
              <a:defRPr/>
            </a:pPr>
            <a:endParaRPr lang="de-CH" altLang="de-DE" sz="1800" dirty="0" smtClean="0">
              <a:solidFill>
                <a:srgbClr val="C00000"/>
              </a:solidFill>
            </a:endParaRPr>
          </a:p>
          <a:p>
            <a:pPr>
              <a:buClr>
                <a:schemeClr val="bg1">
                  <a:lumMod val="10000"/>
                </a:schemeClr>
              </a:buClr>
              <a:defRPr/>
            </a:pPr>
            <a:r>
              <a:rPr lang="de-CH" altLang="de-DE" sz="1800" dirty="0" smtClean="0">
                <a:solidFill>
                  <a:srgbClr val="C00000"/>
                </a:solidFill>
              </a:rPr>
              <a:t>Mögliche spätere, negative Folgen von schädigendem Verhalten sind ihnen kaum bewusst und werden bewusst oder unbewusst in Kauf genommen!</a:t>
            </a:r>
            <a:r>
              <a:rPr lang="de-CH" altLang="de-DE" sz="1800" i="1" dirty="0" smtClean="0">
                <a:solidFill>
                  <a:srgbClr val="C00000"/>
                </a:solidFill>
              </a:rPr>
              <a:t> </a:t>
            </a:r>
            <a:endParaRPr lang="de-CH" altLang="de-DE" sz="1800" i="1" dirty="0">
              <a:solidFill>
                <a:srgbClr val="C00000"/>
              </a:solidFill>
            </a:endParaRPr>
          </a:p>
        </p:txBody>
      </p:sp>
    </p:spTree>
    <p:extLst>
      <p:ext uri="{BB962C8B-B14F-4D97-AF65-F5344CB8AC3E}">
        <p14:creationId xmlns:p14="http://schemas.microsoft.com/office/powerpoint/2010/main" val="24499389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endParaRPr lang="de-CH"/>
          </a:p>
        </p:txBody>
      </p:sp>
      <p:pic>
        <p:nvPicPr>
          <p:cNvPr id="5" name="Picture 4" descr="~AUT0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50825" y="1385888"/>
            <a:ext cx="8713788" cy="3281362"/>
          </a:xfrm>
          <a:prstGeom prst="rect">
            <a:avLst/>
          </a:prstGeom>
          <a:noFill/>
        </p:spPr>
      </p:pic>
      <p:sp>
        <p:nvSpPr>
          <p:cNvPr id="4" name="Titel 3"/>
          <p:cNvSpPr>
            <a:spLocks noGrp="1"/>
          </p:cNvSpPr>
          <p:nvPr>
            <p:ph type="title"/>
          </p:nvPr>
        </p:nvSpPr>
        <p:spPr/>
        <p:txBody>
          <a:bodyPr/>
          <a:lstStyle/>
          <a:p>
            <a:endParaRPr lang="de-CH"/>
          </a:p>
        </p:txBody>
      </p:sp>
    </p:spTree>
    <p:extLst>
      <p:ext uri="{BB962C8B-B14F-4D97-AF65-F5344CB8AC3E}">
        <p14:creationId xmlns:p14="http://schemas.microsoft.com/office/powerpoint/2010/main" val="18816108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a:buClr>
                <a:schemeClr val="bg1">
                  <a:lumMod val="10000"/>
                </a:schemeClr>
              </a:buClr>
              <a:defRPr/>
            </a:pPr>
            <a:r>
              <a:rPr lang="de-CH" altLang="de-DE" dirty="0" smtClean="0">
                <a:solidFill>
                  <a:schemeClr val="bg1">
                    <a:lumMod val="10000"/>
                  </a:schemeClr>
                </a:solidFill>
              </a:rPr>
              <a:t>Prävention bzw. Erziehung funktioniert nur </a:t>
            </a:r>
            <a:r>
              <a:rPr lang="de-CH" altLang="de-DE" dirty="0" smtClean="0">
                <a:solidFill>
                  <a:srgbClr val="C00000"/>
                </a:solidFill>
              </a:rPr>
              <a:t>beschränkt über Einsicht und Verstehen.</a:t>
            </a:r>
          </a:p>
          <a:p>
            <a:pPr>
              <a:buClr>
                <a:schemeClr val="bg1">
                  <a:lumMod val="10000"/>
                </a:schemeClr>
              </a:buClr>
              <a:defRPr/>
            </a:pPr>
            <a:r>
              <a:rPr lang="de-CH" altLang="de-DE" dirty="0" smtClean="0">
                <a:solidFill>
                  <a:schemeClr val="bg1">
                    <a:lumMod val="10000"/>
                  </a:schemeClr>
                </a:solidFill>
              </a:rPr>
              <a:t>Kinder und Jugendliche sind auf klare </a:t>
            </a:r>
            <a:r>
              <a:rPr lang="de-CH" altLang="de-DE" dirty="0" smtClean="0">
                <a:solidFill>
                  <a:srgbClr val="C00000"/>
                </a:solidFill>
              </a:rPr>
              <a:t>Grenzen und Regeln </a:t>
            </a:r>
            <a:r>
              <a:rPr lang="de-CH" altLang="de-DE" dirty="0" smtClean="0">
                <a:solidFill>
                  <a:schemeClr val="bg1">
                    <a:lumMod val="10000"/>
                  </a:schemeClr>
                </a:solidFill>
              </a:rPr>
              <a:t>angewiesen.</a:t>
            </a:r>
          </a:p>
          <a:p>
            <a:pPr>
              <a:buClr>
                <a:schemeClr val="bg1">
                  <a:lumMod val="10000"/>
                </a:schemeClr>
              </a:buClr>
              <a:defRPr/>
            </a:pPr>
            <a:r>
              <a:rPr lang="de-CH" altLang="de-DE" dirty="0" smtClean="0">
                <a:solidFill>
                  <a:schemeClr val="bg1">
                    <a:lumMod val="10000"/>
                  </a:schemeClr>
                </a:solidFill>
              </a:rPr>
              <a:t>Kinder und Jugendliche brauchen </a:t>
            </a:r>
            <a:r>
              <a:rPr lang="de-CH" altLang="de-DE" dirty="0" smtClean="0">
                <a:solidFill>
                  <a:srgbClr val="C00000"/>
                </a:solidFill>
              </a:rPr>
              <a:t>Unterstützung</a:t>
            </a:r>
            <a:r>
              <a:rPr lang="de-CH" altLang="de-DE" dirty="0" smtClean="0">
                <a:solidFill>
                  <a:schemeClr val="bg1">
                    <a:lumMod val="10000"/>
                  </a:schemeClr>
                </a:solidFill>
              </a:rPr>
              <a:t> im Umgang mit verschiedenen Substanzen und Verhalten = </a:t>
            </a:r>
            <a:r>
              <a:rPr lang="de-CH" altLang="de-DE" dirty="0" smtClean="0">
                <a:solidFill>
                  <a:srgbClr val="C00000"/>
                </a:solidFill>
              </a:rPr>
              <a:t>Risikokompetenz</a:t>
            </a:r>
            <a:endParaRPr lang="de-CH" altLang="de-DE" dirty="0">
              <a:solidFill>
                <a:srgbClr val="C00000"/>
              </a:solidFill>
            </a:endParaRPr>
          </a:p>
        </p:txBody>
      </p:sp>
      <p:sp>
        <p:nvSpPr>
          <p:cNvPr id="4" name="Titel 3"/>
          <p:cNvSpPr>
            <a:spLocks noGrp="1"/>
          </p:cNvSpPr>
          <p:nvPr>
            <p:ph type="title"/>
          </p:nvPr>
        </p:nvSpPr>
        <p:spPr/>
        <p:txBody>
          <a:bodyPr/>
          <a:lstStyle/>
          <a:p>
            <a:r>
              <a:rPr lang="de-CH" altLang="de-DE" dirty="0"/>
              <a:t>„</a:t>
            </a:r>
            <a:r>
              <a:rPr lang="de-CH" altLang="de-DE" dirty="0" err="1"/>
              <a:t>Geländerprävention</a:t>
            </a:r>
            <a:r>
              <a:rPr lang="de-CH" altLang="de-DE" dirty="0"/>
              <a:t>“</a:t>
            </a:r>
            <a:endParaRPr lang="de-CH" dirty="0"/>
          </a:p>
        </p:txBody>
      </p:sp>
    </p:spTree>
    <p:extLst>
      <p:ext uri="{BB962C8B-B14F-4D97-AF65-F5344CB8AC3E}">
        <p14:creationId xmlns:p14="http://schemas.microsoft.com/office/powerpoint/2010/main" val="18377479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fontScale="90000"/>
          </a:bodyPr>
          <a:lstStyle/>
          <a:p>
            <a:r>
              <a:rPr lang="de-CH" altLang="de-DE" dirty="0"/>
              <a:t>Was können Eltern tun, wenn…?</a:t>
            </a:r>
            <a:endParaRPr lang="de-CH" dirty="0"/>
          </a:p>
        </p:txBody>
      </p:sp>
      <p:sp>
        <p:nvSpPr>
          <p:cNvPr id="2" name="Inhaltsplatzhalter 1"/>
          <p:cNvSpPr>
            <a:spLocks noGrp="1"/>
          </p:cNvSpPr>
          <p:nvPr>
            <p:ph idx="1"/>
          </p:nvPr>
        </p:nvSpPr>
        <p:spPr/>
        <p:txBody>
          <a:bodyPr/>
          <a:lstStyle/>
          <a:p>
            <a:endParaRPr lang="de-CH"/>
          </a:p>
        </p:txBody>
      </p:sp>
    </p:spTree>
    <p:extLst>
      <p:ext uri="{BB962C8B-B14F-4D97-AF65-F5344CB8AC3E}">
        <p14:creationId xmlns:p14="http://schemas.microsoft.com/office/powerpoint/2010/main" val="29887999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fontScale="90000"/>
          </a:bodyPr>
          <a:lstStyle/>
          <a:p>
            <a:r>
              <a:rPr lang="de-CH" altLang="de-DE" sz="3200" dirty="0"/>
              <a:t>Nicht die Augen vor Tatsachen verschliessen!</a:t>
            </a:r>
            <a:endParaRPr lang="de-CH" dirty="0"/>
          </a:p>
        </p:txBody>
      </p:sp>
      <p:pic>
        <p:nvPicPr>
          <p:cNvPr id="3" name="Inhaltsplatzhalter 2"/>
          <p:cNvPicPr>
            <a:picLocks noGrp="1" noChangeAspect="1"/>
          </p:cNvPicPr>
          <p:nvPr>
            <p:ph idx="1"/>
          </p:nvPr>
        </p:nvPicPr>
        <p:blipFill>
          <a:blip r:embed="rId3"/>
          <a:stretch>
            <a:fillRect/>
          </a:stretch>
        </p:blipFill>
        <p:spPr>
          <a:xfrm>
            <a:off x="2181117" y="1370013"/>
            <a:ext cx="4784941" cy="3195637"/>
          </a:xfrm>
          <a:prstGeom prst="rect">
            <a:avLst/>
          </a:prstGeom>
        </p:spPr>
      </p:pic>
    </p:spTree>
    <p:extLst>
      <p:ext uri="{BB962C8B-B14F-4D97-AF65-F5344CB8AC3E}">
        <p14:creationId xmlns:p14="http://schemas.microsoft.com/office/powerpoint/2010/main" val="7014904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de-CH" altLang="de-DE" sz="3200" dirty="0"/>
              <a:t>Signale beachten!</a:t>
            </a:r>
            <a:r>
              <a:rPr lang="de-CH" altLang="de-DE" sz="3600" dirty="0"/>
              <a:t> </a:t>
            </a:r>
            <a:endParaRPr lang="de-CH" dirty="0"/>
          </a:p>
        </p:txBody>
      </p:sp>
      <p:sp>
        <p:nvSpPr>
          <p:cNvPr id="2" name="Inhaltsplatzhalter 1"/>
          <p:cNvSpPr>
            <a:spLocks noGrp="1"/>
          </p:cNvSpPr>
          <p:nvPr>
            <p:ph idx="1"/>
          </p:nvPr>
        </p:nvSpPr>
        <p:spPr/>
        <p:txBody>
          <a:bodyPr/>
          <a:lstStyle/>
          <a:p>
            <a:pPr>
              <a:buClr>
                <a:schemeClr val="bg1">
                  <a:lumMod val="10000"/>
                </a:schemeClr>
              </a:buClr>
              <a:defRPr/>
            </a:pPr>
            <a:r>
              <a:rPr lang="de-CH" altLang="de-DE" dirty="0">
                <a:solidFill>
                  <a:schemeClr val="bg1">
                    <a:lumMod val="10000"/>
                  </a:schemeClr>
                </a:solidFill>
              </a:rPr>
              <a:t>Ausweichendes Kontakt- und  Kommunikationsverhalten</a:t>
            </a:r>
          </a:p>
          <a:p>
            <a:pPr>
              <a:buClr>
                <a:schemeClr val="bg1">
                  <a:lumMod val="10000"/>
                </a:schemeClr>
              </a:buClr>
              <a:defRPr/>
            </a:pPr>
            <a:r>
              <a:rPr lang="de-CH" altLang="de-DE" dirty="0">
                <a:solidFill>
                  <a:schemeClr val="bg1">
                    <a:lumMod val="10000"/>
                  </a:schemeClr>
                </a:solidFill>
              </a:rPr>
              <a:t>Rückzugstendenzen</a:t>
            </a:r>
          </a:p>
          <a:p>
            <a:pPr>
              <a:buClr>
                <a:schemeClr val="bg1">
                  <a:lumMod val="10000"/>
                </a:schemeClr>
              </a:buClr>
              <a:defRPr/>
            </a:pPr>
            <a:r>
              <a:rPr lang="de-CH" altLang="de-DE" dirty="0">
                <a:solidFill>
                  <a:schemeClr val="bg1">
                    <a:lumMod val="10000"/>
                  </a:schemeClr>
                </a:solidFill>
              </a:rPr>
              <a:t>Erhebliche Mühe, Abmachungen und Verpflichtungen einzuhalten</a:t>
            </a:r>
          </a:p>
          <a:p>
            <a:pPr>
              <a:buClr>
                <a:schemeClr val="bg1">
                  <a:lumMod val="10000"/>
                </a:schemeClr>
              </a:buClr>
              <a:defRPr/>
            </a:pPr>
            <a:r>
              <a:rPr lang="de-CH" altLang="de-DE" dirty="0">
                <a:solidFill>
                  <a:schemeClr val="bg1">
                    <a:lumMod val="10000"/>
                  </a:schemeClr>
                </a:solidFill>
              </a:rPr>
              <a:t>Grössere Stimmungsschwankungen</a:t>
            </a:r>
          </a:p>
          <a:p>
            <a:pPr>
              <a:buClr>
                <a:schemeClr val="bg1">
                  <a:lumMod val="10000"/>
                </a:schemeClr>
              </a:buClr>
              <a:defRPr/>
            </a:pPr>
            <a:r>
              <a:rPr lang="de-CH" altLang="de-DE" dirty="0">
                <a:solidFill>
                  <a:schemeClr val="bg1">
                    <a:lumMod val="10000"/>
                  </a:schemeClr>
                </a:solidFill>
              </a:rPr>
              <a:t>Aufgabe von Hobbies, Engagements, Interessen</a:t>
            </a:r>
          </a:p>
          <a:p>
            <a:endParaRPr lang="de-CH" dirty="0"/>
          </a:p>
        </p:txBody>
      </p:sp>
    </p:spTree>
    <p:extLst>
      <p:ext uri="{BB962C8B-B14F-4D97-AF65-F5344CB8AC3E}">
        <p14:creationId xmlns:p14="http://schemas.microsoft.com/office/powerpoint/2010/main" val="20774379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5" name="Rectangle 5"/>
          <p:cNvSpPr>
            <a:spLocks noGrp="1" noChangeArrowheads="1"/>
          </p:cNvSpPr>
          <p:nvPr>
            <p:ph type="title"/>
          </p:nvPr>
        </p:nvSpPr>
        <p:spPr/>
        <p:txBody>
          <a:bodyPr/>
          <a:lstStyle/>
          <a:p>
            <a:pPr eaLnBrk="1" hangingPunct="1"/>
            <a:r>
              <a:rPr lang="de-CH" altLang="de-DE" smtClean="0"/>
              <a:t>Signale beachten! </a:t>
            </a:r>
          </a:p>
        </p:txBody>
      </p:sp>
      <p:sp>
        <p:nvSpPr>
          <p:cNvPr id="2" name="Inhaltsplatzhalter 1"/>
          <p:cNvSpPr>
            <a:spLocks noGrp="1"/>
          </p:cNvSpPr>
          <p:nvPr>
            <p:ph idx="1"/>
          </p:nvPr>
        </p:nvSpPr>
        <p:spPr/>
        <p:txBody>
          <a:bodyPr/>
          <a:lstStyle/>
          <a:p>
            <a:pPr>
              <a:lnSpc>
                <a:spcPct val="90000"/>
              </a:lnSpc>
              <a:buClr>
                <a:schemeClr val="bg1">
                  <a:lumMod val="10000"/>
                </a:schemeClr>
              </a:buClr>
              <a:defRPr/>
            </a:pPr>
            <a:r>
              <a:rPr lang="de-CH" altLang="de-DE" dirty="0" smtClean="0">
                <a:solidFill>
                  <a:schemeClr val="bg1">
                    <a:lumMod val="10000"/>
                  </a:schemeClr>
                </a:solidFill>
              </a:rPr>
              <a:t>Unerklärlicher Leistungsabfall</a:t>
            </a:r>
          </a:p>
          <a:p>
            <a:pPr>
              <a:lnSpc>
                <a:spcPct val="90000"/>
              </a:lnSpc>
              <a:buClr>
                <a:schemeClr val="bg1">
                  <a:lumMod val="10000"/>
                </a:schemeClr>
              </a:buClr>
              <a:defRPr/>
            </a:pPr>
            <a:r>
              <a:rPr lang="de-CH" altLang="de-DE" dirty="0" smtClean="0">
                <a:solidFill>
                  <a:schemeClr val="bg1">
                    <a:lumMod val="10000"/>
                  </a:schemeClr>
                </a:solidFill>
              </a:rPr>
              <a:t>Aufmerksamkeits- und Konzentrationsschwierigkeiten</a:t>
            </a:r>
          </a:p>
          <a:p>
            <a:pPr>
              <a:lnSpc>
                <a:spcPct val="90000"/>
              </a:lnSpc>
              <a:buClr>
                <a:schemeClr val="bg1">
                  <a:lumMod val="10000"/>
                </a:schemeClr>
              </a:buClr>
              <a:defRPr/>
            </a:pPr>
            <a:r>
              <a:rPr lang="de-CH" altLang="de-DE" dirty="0" smtClean="0">
                <a:solidFill>
                  <a:schemeClr val="bg1">
                    <a:lumMod val="10000"/>
                  </a:schemeClr>
                </a:solidFill>
              </a:rPr>
              <a:t>Sinkende Motivation, Vernachlässigungstendenzen</a:t>
            </a:r>
          </a:p>
          <a:p>
            <a:pPr>
              <a:lnSpc>
                <a:spcPct val="90000"/>
              </a:lnSpc>
              <a:buClr>
                <a:schemeClr val="bg1">
                  <a:lumMod val="10000"/>
                </a:schemeClr>
              </a:buClr>
              <a:defRPr/>
            </a:pPr>
            <a:r>
              <a:rPr lang="de-CH" altLang="de-DE" dirty="0" smtClean="0">
                <a:solidFill>
                  <a:schemeClr val="bg1">
                    <a:lumMod val="10000"/>
                  </a:schemeClr>
                </a:solidFill>
              </a:rPr>
              <a:t>Wechsel des vertrauten Freundeskreises</a:t>
            </a:r>
          </a:p>
          <a:p>
            <a:pPr>
              <a:lnSpc>
                <a:spcPct val="90000"/>
              </a:lnSpc>
              <a:buClr>
                <a:schemeClr val="bg1">
                  <a:lumMod val="10000"/>
                </a:schemeClr>
              </a:buClr>
              <a:defRPr/>
            </a:pPr>
            <a:r>
              <a:rPr lang="de-CH" altLang="de-DE" dirty="0" smtClean="0">
                <a:solidFill>
                  <a:schemeClr val="bg1">
                    <a:lumMod val="10000"/>
                  </a:schemeClr>
                </a:solidFill>
              </a:rPr>
              <a:t>Verstärktes Lügen</a:t>
            </a:r>
          </a:p>
          <a:p>
            <a:pPr>
              <a:lnSpc>
                <a:spcPct val="90000"/>
              </a:lnSpc>
              <a:buClr>
                <a:schemeClr val="bg1">
                  <a:lumMod val="10000"/>
                </a:schemeClr>
              </a:buClr>
              <a:defRPr/>
            </a:pPr>
            <a:r>
              <a:rPr lang="de-CH" altLang="de-DE" dirty="0" smtClean="0">
                <a:solidFill>
                  <a:schemeClr val="bg1">
                    <a:lumMod val="10000"/>
                  </a:schemeClr>
                </a:solidFill>
              </a:rPr>
              <a:t>Grosser Geldbedarf</a:t>
            </a:r>
          </a:p>
          <a:p>
            <a:pPr>
              <a:lnSpc>
                <a:spcPct val="90000"/>
              </a:lnSpc>
              <a:buClr>
                <a:schemeClr val="bg1">
                  <a:lumMod val="10000"/>
                </a:schemeClr>
              </a:buClr>
              <a:defRPr/>
            </a:pPr>
            <a:r>
              <a:rPr lang="de-CH" altLang="de-DE" dirty="0" smtClean="0">
                <a:solidFill>
                  <a:schemeClr val="bg1">
                    <a:lumMod val="10000"/>
                  </a:schemeClr>
                </a:solidFill>
              </a:rPr>
              <a:t>„Körperlich Wahrnehmbares“ </a:t>
            </a:r>
            <a:endParaRPr lang="de-CH" altLang="de-DE" dirty="0">
              <a:solidFill>
                <a:schemeClr val="bg1">
                  <a:lumMod val="10000"/>
                </a:schemeClr>
              </a:solidFill>
            </a:endParaRPr>
          </a:p>
        </p:txBody>
      </p:sp>
    </p:spTree>
    <p:extLst>
      <p:ext uri="{BB962C8B-B14F-4D97-AF65-F5344CB8AC3E}">
        <p14:creationId xmlns:p14="http://schemas.microsoft.com/office/powerpoint/2010/main" val="38464367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5" name="Rectangle 5"/>
          <p:cNvSpPr>
            <a:spLocks noGrp="1" noChangeArrowheads="1"/>
          </p:cNvSpPr>
          <p:nvPr>
            <p:ph type="title"/>
          </p:nvPr>
        </p:nvSpPr>
        <p:spPr>
          <a:xfrm>
            <a:off x="474980" y="273846"/>
            <a:ext cx="6544006" cy="994172"/>
          </a:xfrm>
        </p:spPr>
        <p:txBody>
          <a:bodyPr>
            <a:normAutofit fontScale="90000"/>
          </a:bodyPr>
          <a:lstStyle/>
          <a:p>
            <a:pPr eaLnBrk="1" hangingPunct="1"/>
            <a:r>
              <a:rPr lang="de-CH" altLang="de-DE" dirty="0" smtClean="0"/>
              <a:t>Nicht mit Kanonen auf Spatzen schiessen</a:t>
            </a:r>
          </a:p>
        </p:txBody>
      </p:sp>
      <p:pic>
        <p:nvPicPr>
          <p:cNvPr id="2" name="Inhaltsplatzhalter 1"/>
          <p:cNvPicPr>
            <a:picLocks noGrp="1" noChangeAspect="1"/>
          </p:cNvPicPr>
          <p:nvPr>
            <p:ph idx="1"/>
          </p:nvPr>
        </p:nvPicPr>
        <p:blipFill>
          <a:blip r:embed="rId3"/>
          <a:stretch>
            <a:fillRect/>
          </a:stretch>
        </p:blipFill>
        <p:spPr>
          <a:xfrm>
            <a:off x="1733670" y="1370013"/>
            <a:ext cx="5679836" cy="3195637"/>
          </a:xfrm>
          <a:prstGeom prst="rect">
            <a:avLst/>
          </a:prstGeom>
        </p:spPr>
      </p:pic>
    </p:spTree>
    <p:extLst>
      <p:ext uri="{BB962C8B-B14F-4D97-AF65-F5344CB8AC3E}">
        <p14:creationId xmlns:p14="http://schemas.microsoft.com/office/powerpoint/2010/main" val="14149382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230" y="118505"/>
            <a:ext cx="5859453" cy="994172"/>
          </a:xfrm>
        </p:spPr>
        <p:txBody>
          <a:bodyPr/>
          <a:lstStyle/>
          <a:p>
            <a:r>
              <a:rPr lang="de-CH" dirty="0" smtClean="0"/>
              <a:t>Tabak und Nikotin</a:t>
            </a:r>
            <a:endParaRPr lang="de-CH" dirty="0"/>
          </a:p>
        </p:txBody>
      </p:sp>
      <p:sp>
        <p:nvSpPr>
          <p:cNvPr id="5" name="Textfeld 4"/>
          <p:cNvSpPr txBox="1"/>
          <p:nvPr/>
        </p:nvSpPr>
        <p:spPr>
          <a:xfrm>
            <a:off x="4525428" y="4677410"/>
            <a:ext cx="4618572" cy="261610"/>
          </a:xfrm>
          <a:prstGeom prst="rect">
            <a:avLst/>
          </a:prstGeom>
          <a:noFill/>
        </p:spPr>
        <p:txBody>
          <a:bodyPr wrap="none" rtlCol="0">
            <a:spAutoFit/>
          </a:bodyPr>
          <a:lstStyle/>
          <a:p>
            <a:r>
              <a:rPr lang="de-CH" sz="1100" dirty="0" smtClean="0"/>
              <a:t>Quelle: HBSC-Studie </a:t>
            </a:r>
            <a:r>
              <a:rPr lang="de-CH" sz="1100" dirty="0" err="1" smtClean="0"/>
              <a:t>Health</a:t>
            </a:r>
            <a:r>
              <a:rPr lang="de-CH" sz="1100" dirty="0" smtClean="0"/>
              <a:t> </a:t>
            </a:r>
            <a:r>
              <a:rPr lang="de-CH" sz="1100" dirty="0" err="1" smtClean="0"/>
              <a:t>Behaviour</a:t>
            </a:r>
            <a:r>
              <a:rPr lang="de-CH" sz="1100" dirty="0" smtClean="0"/>
              <a:t> in School </a:t>
            </a:r>
            <a:r>
              <a:rPr lang="de-CH" sz="1100" dirty="0" err="1" smtClean="0"/>
              <a:t>aged</a:t>
            </a:r>
            <a:r>
              <a:rPr lang="de-CH" sz="1100" dirty="0" smtClean="0"/>
              <a:t> </a:t>
            </a:r>
            <a:r>
              <a:rPr lang="de-CH" sz="1100" dirty="0" err="1" smtClean="0"/>
              <a:t>Children</a:t>
            </a:r>
            <a:r>
              <a:rPr lang="de-CH" sz="1100" dirty="0" smtClean="0"/>
              <a:t> (2022)</a:t>
            </a:r>
            <a:endParaRPr lang="de-CH" sz="1100" dirty="0"/>
          </a:p>
        </p:txBody>
      </p:sp>
      <p:pic>
        <p:nvPicPr>
          <p:cNvPr id="7" name="Grafik 6"/>
          <p:cNvPicPr>
            <a:picLocks noChangeAspect="1"/>
          </p:cNvPicPr>
          <p:nvPr/>
        </p:nvPicPr>
        <p:blipFill rotWithShape="1">
          <a:blip r:embed="rId3"/>
          <a:srcRect r="31094" b="91048"/>
          <a:stretch/>
        </p:blipFill>
        <p:spPr>
          <a:xfrm>
            <a:off x="599154" y="1095770"/>
            <a:ext cx="5113957" cy="287917"/>
          </a:xfrm>
          <a:prstGeom prst="rect">
            <a:avLst/>
          </a:prstGeom>
        </p:spPr>
      </p:pic>
      <p:pic>
        <p:nvPicPr>
          <p:cNvPr id="6" name="Grafik 5"/>
          <p:cNvPicPr>
            <a:picLocks noChangeAspect="1"/>
          </p:cNvPicPr>
          <p:nvPr/>
        </p:nvPicPr>
        <p:blipFill rotWithShape="1">
          <a:blip r:embed="rId3"/>
          <a:srcRect l="69702" t="36708" r="655" b="-749"/>
          <a:stretch/>
        </p:blipFill>
        <p:spPr>
          <a:xfrm>
            <a:off x="3071035" y="1605718"/>
            <a:ext cx="2908786" cy="2723327"/>
          </a:xfrm>
          <a:prstGeom prst="rect">
            <a:avLst/>
          </a:prstGeom>
          <a:ln w="95250">
            <a:solidFill>
              <a:srgbClr val="FF0000"/>
            </a:solidFill>
          </a:ln>
        </p:spPr>
      </p:pic>
    </p:spTree>
    <p:extLst>
      <p:ext uri="{BB962C8B-B14F-4D97-AF65-F5344CB8AC3E}">
        <p14:creationId xmlns:p14="http://schemas.microsoft.com/office/powerpoint/2010/main" val="351885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5" name="Rectangle 5"/>
          <p:cNvSpPr>
            <a:spLocks noGrp="1" noChangeArrowheads="1"/>
          </p:cNvSpPr>
          <p:nvPr>
            <p:ph type="title"/>
          </p:nvPr>
        </p:nvSpPr>
        <p:spPr>
          <a:xfrm>
            <a:off x="474980" y="273846"/>
            <a:ext cx="6544006" cy="994172"/>
          </a:xfrm>
        </p:spPr>
        <p:txBody>
          <a:bodyPr>
            <a:normAutofit fontScale="90000"/>
          </a:bodyPr>
          <a:lstStyle/>
          <a:p>
            <a:r>
              <a:rPr lang="de-CH" altLang="de-DE" dirty="0"/>
              <a:t>Im Zentrum steht die Regulierung der Gefühle</a:t>
            </a:r>
            <a:endParaRPr lang="de-CH" altLang="de-DE" dirty="0" smtClean="0"/>
          </a:p>
        </p:txBody>
      </p:sp>
      <p:pic>
        <p:nvPicPr>
          <p:cNvPr id="2" name="Inhaltsplatzhalter 1"/>
          <p:cNvPicPr>
            <a:picLocks noGrp="1" noChangeAspect="1"/>
          </p:cNvPicPr>
          <p:nvPr>
            <p:ph idx="1"/>
          </p:nvPr>
        </p:nvPicPr>
        <p:blipFill>
          <a:blip r:embed="rId3"/>
          <a:stretch>
            <a:fillRect/>
          </a:stretch>
        </p:blipFill>
        <p:spPr>
          <a:xfrm>
            <a:off x="1659215" y="1370013"/>
            <a:ext cx="5828746" cy="3195637"/>
          </a:xfrm>
          <a:prstGeom prst="rect">
            <a:avLst/>
          </a:prstGeom>
        </p:spPr>
      </p:pic>
    </p:spTree>
    <p:extLst>
      <p:ext uri="{BB962C8B-B14F-4D97-AF65-F5344CB8AC3E}">
        <p14:creationId xmlns:p14="http://schemas.microsoft.com/office/powerpoint/2010/main" val="13171179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5" name="Rectangle 5"/>
          <p:cNvSpPr>
            <a:spLocks noGrp="1" noChangeArrowheads="1"/>
          </p:cNvSpPr>
          <p:nvPr>
            <p:ph type="title"/>
          </p:nvPr>
        </p:nvSpPr>
        <p:spPr>
          <a:xfrm>
            <a:off x="474980" y="273846"/>
            <a:ext cx="6544006" cy="994172"/>
          </a:xfrm>
        </p:spPr>
        <p:txBody>
          <a:bodyPr>
            <a:normAutofit/>
          </a:bodyPr>
          <a:lstStyle/>
          <a:p>
            <a:r>
              <a:rPr lang="de-CH" altLang="de-DE" dirty="0" smtClean="0"/>
              <a:t>Wie halte ich Stress aus?</a:t>
            </a:r>
          </a:p>
        </p:txBody>
      </p:sp>
      <p:pic>
        <p:nvPicPr>
          <p:cNvPr id="3" name="Grafik 2"/>
          <p:cNvPicPr>
            <a:picLocks noChangeAspect="1"/>
          </p:cNvPicPr>
          <p:nvPr/>
        </p:nvPicPr>
        <p:blipFill>
          <a:blip r:embed="rId3"/>
          <a:stretch>
            <a:fillRect/>
          </a:stretch>
        </p:blipFill>
        <p:spPr>
          <a:xfrm>
            <a:off x="2093296" y="1268018"/>
            <a:ext cx="5001849" cy="3409885"/>
          </a:xfrm>
          <a:prstGeom prst="rect">
            <a:avLst/>
          </a:prstGeom>
        </p:spPr>
      </p:pic>
    </p:spTree>
    <p:extLst>
      <p:ext uri="{BB962C8B-B14F-4D97-AF65-F5344CB8AC3E}">
        <p14:creationId xmlns:p14="http://schemas.microsoft.com/office/powerpoint/2010/main" val="40082839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5" name="Rectangle 5"/>
          <p:cNvSpPr>
            <a:spLocks noGrp="1" noChangeArrowheads="1"/>
          </p:cNvSpPr>
          <p:nvPr>
            <p:ph type="title"/>
          </p:nvPr>
        </p:nvSpPr>
        <p:spPr>
          <a:xfrm>
            <a:off x="474980" y="273846"/>
            <a:ext cx="6544006" cy="994172"/>
          </a:xfrm>
        </p:spPr>
        <p:txBody>
          <a:bodyPr>
            <a:normAutofit/>
          </a:bodyPr>
          <a:lstStyle/>
          <a:p>
            <a:r>
              <a:rPr lang="de-CH" altLang="de-DE" dirty="0" smtClean="0"/>
              <a:t>Wie halte ich Stress aus?</a:t>
            </a:r>
          </a:p>
        </p:txBody>
      </p:sp>
      <p:sp>
        <p:nvSpPr>
          <p:cNvPr id="3" name="Inhaltsplatzhalter 2"/>
          <p:cNvSpPr>
            <a:spLocks noGrp="1"/>
          </p:cNvSpPr>
          <p:nvPr>
            <p:ph idx="1"/>
          </p:nvPr>
        </p:nvSpPr>
        <p:spPr/>
        <p:txBody>
          <a:bodyPr/>
          <a:lstStyle/>
          <a:p>
            <a:r>
              <a:rPr lang="de-CH" altLang="de-DE" dirty="0"/>
              <a:t>Stress kann nicht immer vermieden werden, Stress muss man auch aushalten können!</a:t>
            </a:r>
          </a:p>
          <a:p>
            <a:pPr algn="ctr"/>
            <a:endParaRPr lang="de-CH" altLang="de-DE" dirty="0"/>
          </a:p>
          <a:p>
            <a:r>
              <a:rPr lang="de-CH" altLang="de-DE" dirty="0"/>
              <a:t>Lange andauernder Stress kann allerdings krank machen</a:t>
            </a:r>
            <a:r>
              <a:rPr lang="de-CH" altLang="de-DE" dirty="0" smtClean="0"/>
              <a:t>!</a:t>
            </a:r>
            <a:endParaRPr lang="de-CH" altLang="de-DE" dirty="0"/>
          </a:p>
        </p:txBody>
      </p:sp>
    </p:spTree>
    <p:extLst>
      <p:ext uri="{BB962C8B-B14F-4D97-AF65-F5344CB8AC3E}">
        <p14:creationId xmlns:p14="http://schemas.microsoft.com/office/powerpoint/2010/main" val="48744437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5" name="Rectangle 5"/>
          <p:cNvSpPr>
            <a:spLocks noGrp="1" noChangeArrowheads="1"/>
          </p:cNvSpPr>
          <p:nvPr>
            <p:ph type="title"/>
          </p:nvPr>
        </p:nvSpPr>
        <p:spPr>
          <a:xfrm>
            <a:off x="474980" y="273846"/>
            <a:ext cx="6544006" cy="994172"/>
          </a:xfrm>
        </p:spPr>
        <p:txBody>
          <a:bodyPr>
            <a:normAutofit/>
          </a:bodyPr>
          <a:lstStyle/>
          <a:p>
            <a:r>
              <a:rPr lang="de-CH" altLang="de-DE" dirty="0" smtClean="0"/>
              <a:t>Wie kann ich entspannen?</a:t>
            </a:r>
          </a:p>
        </p:txBody>
      </p:sp>
      <p:pic>
        <p:nvPicPr>
          <p:cNvPr id="3" name="Inhaltsplatzhalter 2"/>
          <p:cNvPicPr>
            <a:picLocks noGrp="1" noChangeAspect="1"/>
          </p:cNvPicPr>
          <p:nvPr>
            <p:ph idx="1"/>
          </p:nvPr>
        </p:nvPicPr>
        <p:blipFill>
          <a:blip r:embed="rId3"/>
          <a:stretch>
            <a:fillRect/>
          </a:stretch>
        </p:blipFill>
        <p:spPr>
          <a:xfrm>
            <a:off x="2337560" y="1370013"/>
            <a:ext cx="4472055" cy="3195637"/>
          </a:xfrm>
          <a:prstGeom prst="rect">
            <a:avLst/>
          </a:prstGeom>
        </p:spPr>
      </p:pic>
    </p:spTree>
    <p:extLst>
      <p:ext uri="{BB962C8B-B14F-4D97-AF65-F5344CB8AC3E}">
        <p14:creationId xmlns:p14="http://schemas.microsoft.com/office/powerpoint/2010/main" val="3125700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5" name="Rectangle 5"/>
          <p:cNvSpPr>
            <a:spLocks noGrp="1" noChangeArrowheads="1"/>
          </p:cNvSpPr>
          <p:nvPr>
            <p:ph type="title"/>
          </p:nvPr>
        </p:nvSpPr>
        <p:spPr>
          <a:xfrm>
            <a:off x="474980" y="273846"/>
            <a:ext cx="6544006" cy="994172"/>
          </a:xfrm>
        </p:spPr>
        <p:txBody>
          <a:bodyPr>
            <a:normAutofit/>
          </a:bodyPr>
          <a:lstStyle/>
          <a:p>
            <a:r>
              <a:rPr lang="de-CH" altLang="de-DE" dirty="0" smtClean="0"/>
              <a:t>Wie kann ich entspannen?</a:t>
            </a:r>
          </a:p>
        </p:txBody>
      </p:sp>
      <p:sp>
        <p:nvSpPr>
          <p:cNvPr id="2" name="Inhaltsplatzhalter 1"/>
          <p:cNvSpPr>
            <a:spLocks noGrp="1"/>
          </p:cNvSpPr>
          <p:nvPr>
            <p:ph idx="1"/>
          </p:nvPr>
        </p:nvSpPr>
        <p:spPr/>
        <p:txBody>
          <a:bodyPr/>
          <a:lstStyle/>
          <a:p>
            <a:r>
              <a:rPr lang="de-CH" altLang="de-DE" dirty="0"/>
              <a:t>Im Idealfall habe ich mehrere Möglichkeiten !</a:t>
            </a:r>
          </a:p>
          <a:p>
            <a:endParaRPr lang="de-CH" altLang="de-DE" dirty="0"/>
          </a:p>
          <a:p>
            <a:r>
              <a:rPr lang="de-CH" altLang="de-DE" dirty="0"/>
              <a:t>Nur Substanzen konsumieren führt langfristig nicht zum Ziel !</a:t>
            </a:r>
          </a:p>
          <a:p>
            <a:pPr marL="0" indent="0">
              <a:buNone/>
            </a:pPr>
            <a:endParaRPr lang="de-CH" dirty="0"/>
          </a:p>
        </p:txBody>
      </p:sp>
    </p:spTree>
    <p:extLst>
      <p:ext uri="{BB962C8B-B14F-4D97-AF65-F5344CB8AC3E}">
        <p14:creationId xmlns:p14="http://schemas.microsoft.com/office/powerpoint/2010/main" val="225787516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5" name="Rectangle 5"/>
          <p:cNvSpPr>
            <a:spLocks noGrp="1" noChangeArrowheads="1"/>
          </p:cNvSpPr>
          <p:nvPr>
            <p:ph type="title"/>
          </p:nvPr>
        </p:nvSpPr>
        <p:spPr>
          <a:xfrm>
            <a:off x="474980" y="273846"/>
            <a:ext cx="6544006" cy="994172"/>
          </a:xfrm>
        </p:spPr>
        <p:txBody>
          <a:bodyPr>
            <a:normAutofit/>
          </a:bodyPr>
          <a:lstStyle/>
          <a:p>
            <a:r>
              <a:rPr lang="de-CH" altLang="de-DE" sz="3200" dirty="0"/>
              <a:t>Eltern mit </a:t>
            </a:r>
            <a:r>
              <a:rPr lang="de-CH" altLang="de-DE" sz="3200" dirty="0" smtClean="0"/>
              <a:t>Jugendlichem</a:t>
            </a:r>
            <a:endParaRPr lang="de-CH" altLang="de-DE" dirty="0" smtClean="0"/>
          </a:p>
        </p:txBody>
      </p:sp>
      <p:sp>
        <p:nvSpPr>
          <p:cNvPr id="2" name="Inhaltsplatzhalter 1"/>
          <p:cNvSpPr>
            <a:spLocks noGrp="1"/>
          </p:cNvSpPr>
          <p:nvPr>
            <p:ph idx="1"/>
          </p:nvPr>
        </p:nvSpPr>
        <p:spPr>
          <a:xfrm>
            <a:off x="133235" y="1480055"/>
            <a:ext cx="8198103" cy="3196800"/>
          </a:xfrm>
        </p:spPr>
        <p:txBody>
          <a:bodyPr/>
          <a:lstStyle/>
          <a:p>
            <a:pPr lvl="1">
              <a:buClr>
                <a:schemeClr val="bg1">
                  <a:lumMod val="10000"/>
                </a:schemeClr>
              </a:buClr>
              <a:defRPr/>
            </a:pPr>
            <a:r>
              <a:rPr lang="de-CH" altLang="de-DE" sz="2100" dirty="0">
                <a:solidFill>
                  <a:schemeClr val="bg1">
                    <a:lumMod val="10000"/>
                  </a:schemeClr>
                </a:solidFill>
              </a:rPr>
              <a:t>Auffälligkeiten ansprechen! („Realitätsspiegelung</a:t>
            </a:r>
            <a:r>
              <a:rPr lang="de-CH" altLang="de-DE" sz="2100" dirty="0" smtClean="0">
                <a:solidFill>
                  <a:schemeClr val="bg1">
                    <a:lumMod val="10000"/>
                  </a:schemeClr>
                </a:solidFill>
              </a:rPr>
              <a:t>“)</a:t>
            </a:r>
          </a:p>
          <a:p>
            <a:pPr marL="342883" lvl="1" indent="0">
              <a:buClr>
                <a:schemeClr val="bg1">
                  <a:lumMod val="10000"/>
                </a:schemeClr>
              </a:buClr>
              <a:buNone/>
              <a:defRPr/>
            </a:pPr>
            <a:endParaRPr lang="de-CH" altLang="de-DE" sz="2100" dirty="0">
              <a:solidFill>
                <a:schemeClr val="bg1">
                  <a:lumMod val="10000"/>
                </a:schemeClr>
              </a:solidFill>
            </a:endParaRPr>
          </a:p>
          <a:p>
            <a:pPr lvl="1">
              <a:buClr>
                <a:schemeClr val="bg1">
                  <a:lumMod val="10000"/>
                </a:schemeClr>
              </a:buClr>
              <a:defRPr/>
            </a:pPr>
            <a:r>
              <a:rPr lang="de-CH" altLang="de-DE" sz="2100" dirty="0">
                <a:solidFill>
                  <a:srgbClr val="C00000"/>
                </a:solidFill>
              </a:rPr>
              <a:t>Situation aus der Sicht des Jugendlichen verstehen</a:t>
            </a:r>
            <a:r>
              <a:rPr lang="de-CH" altLang="de-DE" sz="2100" dirty="0" smtClean="0">
                <a:solidFill>
                  <a:srgbClr val="C00000"/>
                </a:solidFill>
              </a:rPr>
              <a:t>!</a:t>
            </a:r>
          </a:p>
          <a:p>
            <a:pPr marL="342883" lvl="1" indent="0">
              <a:buClr>
                <a:schemeClr val="bg1">
                  <a:lumMod val="10000"/>
                </a:schemeClr>
              </a:buClr>
              <a:buNone/>
              <a:defRPr/>
            </a:pPr>
            <a:endParaRPr lang="de-CH" altLang="de-DE" sz="2100" dirty="0">
              <a:solidFill>
                <a:srgbClr val="C00000"/>
              </a:solidFill>
            </a:endParaRPr>
          </a:p>
          <a:p>
            <a:pPr lvl="1">
              <a:buClr>
                <a:schemeClr val="bg1">
                  <a:lumMod val="10000"/>
                </a:schemeClr>
              </a:buClr>
              <a:defRPr/>
            </a:pPr>
            <a:r>
              <a:rPr lang="de-CH" altLang="de-DE" sz="2100" dirty="0">
                <a:solidFill>
                  <a:schemeClr val="bg1">
                    <a:lumMod val="10000"/>
                  </a:schemeClr>
                </a:solidFill>
              </a:rPr>
              <a:t>Pro und Kontra des Suchtmittelkonsums erwägen</a:t>
            </a:r>
            <a:r>
              <a:rPr lang="de-CH" altLang="de-DE" sz="2100" dirty="0" smtClean="0">
                <a:solidFill>
                  <a:schemeClr val="bg1">
                    <a:lumMod val="10000"/>
                  </a:schemeClr>
                </a:solidFill>
              </a:rPr>
              <a:t>!</a:t>
            </a:r>
          </a:p>
          <a:p>
            <a:pPr marL="342883" lvl="1" indent="0">
              <a:buClr>
                <a:schemeClr val="bg1">
                  <a:lumMod val="10000"/>
                </a:schemeClr>
              </a:buClr>
              <a:buNone/>
              <a:defRPr/>
            </a:pPr>
            <a:endParaRPr lang="de-CH" altLang="de-DE" sz="2100" dirty="0">
              <a:solidFill>
                <a:schemeClr val="bg1">
                  <a:lumMod val="10000"/>
                </a:schemeClr>
              </a:solidFill>
            </a:endParaRPr>
          </a:p>
          <a:p>
            <a:pPr lvl="1">
              <a:buClr>
                <a:schemeClr val="bg1">
                  <a:lumMod val="10000"/>
                </a:schemeClr>
              </a:buClr>
              <a:defRPr/>
            </a:pPr>
            <a:r>
              <a:rPr lang="de-CH" altLang="de-DE" sz="2100" dirty="0">
                <a:solidFill>
                  <a:schemeClr val="bg1">
                    <a:lumMod val="10000"/>
                  </a:schemeClr>
                </a:solidFill>
              </a:rPr>
              <a:t>Altersgemässe „Regeln“ aushandeln</a:t>
            </a:r>
            <a:r>
              <a:rPr lang="de-CH" altLang="de-DE" sz="2100" dirty="0" smtClean="0">
                <a:solidFill>
                  <a:schemeClr val="bg1">
                    <a:lumMod val="10000"/>
                  </a:schemeClr>
                </a:solidFill>
              </a:rPr>
              <a:t>!</a:t>
            </a:r>
          </a:p>
          <a:p>
            <a:pPr marL="342883" lvl="1" indent="0">
              <a:buClr>
                <a:schemeClr val="bg1">
                  <a:lumMod val="10000"/>
                </a:schemeClr>
              </a:buClr>
              <a:buNone/>
              <a:defRPr/>
            </a:pPr>
            <a:endParaRPr lang="de-CH" altLang="de-DE" sz="2100" dirty="0">
              <a:solidFill>
                <a:schemeClr val="bg1">
                  <a:lumMod val="10000"/>
                </a:schemeClr>
              </a:solidFill>
            </a:endParaRPr>
          </a:p>
          <a:p>
            <a:pPr lvl="1">
              <a:buClr>
                <a:schemeClr val="bg1">
                  <a:lumMod val="10000"/>
                </a:schemeClr>
              </a:buClr>
              <a:defRPr/>
            </a:pPr>
            <a:r>
              <a:rPr lang="de-CH" altLang="de-DE" sz="2100" dirty="0">
                <a:solidFill>
                  <a:schemeClr val="bg1">
                    <a:lumMod val="10000"/>
                  </a:schemeClr>
                </a:solidFill>
              </a:rPr>
              <a:t>Ermutigung für Veränderungsabsichten des Jugendlichen!</a:t>
            </a:r>
          </a:p>
          <a:p>
            <a:pPr marL="0" indent="0">
              <a:buNone/>
            </a:pPr>
            <a:endParaRPr lang="de-CH" dirty="0"/>
          </a:p>
        </p:txBody>
      </p:sp>
    </p:spTree>
    <p:extLst>
      <p:ext uri="{BB962C8B-B14F-4D97-AF65-F5344CB8AC3E}">
        <p14:creationId xmlns:p14="http://schemas.microsoft.com/office/powerpoint/2010/main" val="254620380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5" name="Rectangle 5"/>
          <p:cNvSpPr>
            <a:spLocks noGrp="1" noChangeArrowheads="1"/>
          </p:cNvSpPr>
          <p:nvPr>
            <p:ph type="title"/>
          </p:nvPr>
        </p:nvSpPr>
        <p:spPr>
          <a:xfrm>
            <a:off x="474980" y="273846"/>
            <a:ext cx="6544006" cy="994172"/>
          </a:xfrm>
        </p:spPr>
        <p:txBody>
          <a:bodyPr>
            <a:normAutofit/>
          </a:bodyPr>
          <a:lstStyle/>
          <a:p>
            <a:r>
              <a:rPr lang="de-CH" altLang="de-DE" sz="3200" dirty="0"/>
              <a:t>Eltern mit </a:t>
            </a:r>
            <a:r>
              <a:rPr lang="de-CH" altLang="de-DE" sz="3200" dirty="0" smtClean="0"/>
              <a:t>Jugendlichem</a:t>
            </a:r>
            <a:endParaRPr lang="de-CH" altLang="de-DE" dirty="0" smtClean="0"/>
          </a:p>
        </p:txBody>
      </p:sp>
      <p:sp>
        <p:nvSpPr>
          <p:cNvPr id="2" name="Inhaltsplatzhalter 1"/>
          <p:cNvSpPr>
            <a:spLocks noGrp="1"/>
          </p:cNvSpPr>
          <p:nvPr>
            <p:ph idx="1"/>
          </p:nvPr>
        </p:nvSpPr>
        <p:spPr/>
        <p:txBody>
          <a:bodyPr/>
          <a:lstStyle/>
          <a:p>
            <a:pPr>
              <a:buClr>
                <a:schemeClr val="bg1">
                  <a:lumMod val="10000"/>
                </a:schemeClr>
              </a:buClr>
              <a:defRPr/>
            </a:pPr>
            <a:r>
              <a:rPr lang="de-CH" altLang="de-DE" dirty="0">
                <a:solidFill>
                  <a:srgbClr val="C00000"/>
                </a:solidFill>
                <a:latin typeface="+mn-lt"/>
              </a:rPr>
              <a:t>Den Jugendlichen „ganzheitlich“ ansprechen!</a:t>
            </a:r>
          </a:p>
          <a:p>
            <a:pPr>
              <a:buClr>
                <a:schemeClr val="bg1">
                  <a:lumMod val="10000"/>
                </a:schemeClr>
              </a:buClr>
              <a:defRPr/>
            </a:pPr>
            <a:endParaRPr lang="de-CH" altLang="de-DE" dirty="0">
              <a:solidFill>
                <a:srgbClr val="C00000"/>
              </a:solidFill>
              <a:latin typeface="+mn-lt"/>
            </a:endParaRPr>
          </a:p>
          <a:p>
            <a:pPr>
              <a:buClr>
                <a:schemeClr val="bg1">
                  <a:lumMod val="10000"/>
                </a:schemeClr>
              </a:buClr>
              <a:defRPr/>
            </a:pPr>
            <a:r>
              <a:rPr lang="de-CH" altLang="de-DE" dirty="0">
                <a:solidFill>
                  <a:srgbClr val="C00000"/>
                </a:solidFill>
                <a:latin typeface="+mn-lt"/>
              </a:rPr>
              <a:t>„Beziehungsfaden“ aufrecht </a:t>
            </a:r>
            <a:r>
              <a:rPr lang="de-CH" altLang="de-DE" dirty="0" smtClean="0">
                <a:solidFill>
                  <a:srgbClr val="C00000"/>
                </a:solidFill>
                <a:latin typeface="+mn-lt"/>
              </a:rPr>
              <a:t>erhalten!</a:t>
            </a:r>
          </a:p>
          <a:p>
            <a:pPr>
              <a:buClr>
                <a:schemeClr val="bg1">
                  <a:lumMod val="10000"/>
                </a:schemeClr>
              </a:buClr>
              <a:defRPr/>
            </a:pPr>
            <a:endParaRPr lang="de-CH" altLang="de-DE" sz="2100" dirty="0">
              <a:solidFill>
                <a:srgbClr val="C00000"/>
              </a:solidFill>
              <a:latin typeface="+mn-lt"/>
            </a:endParaRPr>
          </a:p>
          <a:p>
            <a:pPr>
              <a:buClr>
                <a:schemeClr val="bg1">
                  <a:lumMod val="10000"/>
                </a:schemeClr>
              </a:buClr>
              <a:defRPr/>
            </a:pPr>
            <a:r>
              <a:rPr lang="de-CH" altLang="de-DE" sz="2100" dirty="0" smtClean="0">
                <a:solidFill>
                  <a:srgbClr val="C00000"/>
                </a:solidFill>
              </a:rPr>
              <a:t>Klare </a:t>
            </a:r>
            <a:r>
              <a:rPr lang="de-CH" altLang="de-DE" sz="2100" dirty="0">
                <a:solidFill>
                  <a:srgbClr val="C00000"/>
                </a:solidFill>
              </a:rPr>
              <a:t>eigene Haltung/Werte vertreten!</a:t>
            </a:r>
          </a:p>
          <a:p>
            <a:pPr marL="342883" lvl="1" indent="0">
              <a:buClr>
                <a:schemeClr val="bg1">
                  <a:lumMod val="10000"/>
                </a:schemeClr>
              </a:buClr>
              <a:buNone/>
              <a:defRPr/>
            </a:pPr>
            <a:endParaRPr lang="de-CH" altLang="de-DE" sz="2400" dirty="0" smtClean="0">
              <a:solidFill>
                <a:schemeClr val="bg1">
                  <a:lumMod val="10000"/>
                </a:schemeClr>
              </a:solidFill>
            </a:endParaRPr>
          </a:p>
          <a:p>
            <a:pPr marL="0" indent="0">
              <a:buNone/>
            </a:pPr>
            <a:endParaRPr lang="de-CH" dirty="0"/>
          </a:p>
        </p:txBody>
      </p:sp>
      <p:pic>
        <p:nvPicPr>
          <p:cNvPr id="4" name="Picture 6" descr="C:\Users\tigi\Desktop\splits_2119159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5983" y="3196546"/>
            <a:ext cx="3467100" cy="161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4564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5" name="Rectangle 5"/>
          <p:cNvSpPr>
            <a:spLocks noGrp="1" noChangeArrowheads="1"/>
          </p:cNvSpPr>
          <p:nvPr>
            <p:ph type="title"/>
          </p:nvPr>
        </p:nvSpPr>
        <p:spPr>
          <a:xfrm>
            <a:off x="474980" y="273846"/>
            <a:ext cx="6544006" cy="994172"/>
          </a:xfrm>
        </p:spPr>
        <p:txBody>
          <a:bodyPr>
            <a:normAutofit/>
          </a:bodyPr>
          <a:lstStyle/>
          <a:p>
            <a:r>
              <a:rPr lang="de-CH" altLang="de-DE" sz="3200" dirty="0"/>
              <a:t>Eltern </a:t>
            </a:r>
            <a:r>
              <a:rPr lang="de-CH" altLang="de-DE" sz="3200" dirty="0" smtClean="0"/>
              <a:t>für sich selbst</a:t>
            </a:r>
            <a:endParaRPr lang="de-CH" altLang="de-DE" dirty="0" smtClean="0"/>
          </a:p>
        </p:txBody>
      </p:sp>
      <p:sp>
        <p:nvSpPr>
          <p:cNvPr id="2" name="Inhaltsplatzhalter 1"/>
          <p:cNvSpPr>
            <a:spLocks noGrp="1"/>
          </p:cNvSpPr>
          <p:nvPr>
            <p:ph idx="1"/>
          </p:nvPr>
        </p:nvSpPr>
        <p:spPr/>
        <p:txBody>
          <a:bodyPr/>
          <a:lstStyle/>
          <a:p>
            <a:pPr>
              <a:buClr>
                <a:schemeClr val="bg1">
                  <a:lumMod val="10000"/>
                </a:schemeClr>
              </a:buClr>
              <a:defRPr/>
            </a:pPr>
            <a:r>
              <a:rPr lang="de-CH" altLang="de-DE" dirty="0">
                <a:solidFill>
                  <a:srgbClr val="C00000"/>
                </a:solidFill>
              </a:rPr>
              <a:t>Eigene Grenzen akzeptieren </a:t>
            </a:r>
            <a:r>
              <a:rPr lang="de-CH" altLang="de-DE" dirty="0">
                <a:solidFill>
                  <a:schemeClr val="bg1">
                    <a:lumMod val="10000"/>
                  </a:schemeClr>
                </a:solidFill>
              </a:rPr>
              <a:t>und für sich selbst Unterstützung einholen! </a:t>
            </a:r>
            <a:r>
              <a:rPr lang="de-CH" altLang="de-DE" i="1" dirty="0">
                <a:solidFill>
                  <a:schemeClr val="bg1">
                    <a:lumMod val="10000"/>
                  </a:schemeClr>
                </a:solidFill>
              </a:rPr>
              <a:t>(Dies ist keine Schande, sondern eine Stärke</a:t>
            </a:r>
            <a:r>
              <a:rPr lang="de-CH" altLang="de-DE" i="1" dirty="0" smtClean="0">
                <a:solidFill>
                  <a:schemeClr val="bg1">
                    <a:lumMod val="10000"/>
                  </a:schemeClr>
                </a:solidFill>
              </a:rPr>
              <a:t>!)</a:t>
            </a:r>
          </a:p>
          <a:p>
            <a:pPr marL="0" indent="0">
              <a:buClr>
                <a:schemeClr val="bg1">
                  <a:lumMod val="10000"/>
                </a:schemeClr>
              </a:buClr>
              <a:buNone/>
              <a:defRPr/>
            </a:pPr>
            <a:endParaRPr lang="de-CH" altLang="de-DE" i="1" dirty="0">
              <a:solidFill>
                <a:schemeClr val="bg1">
                  <a:lumMod val="10000"/>
                </a:schemeClr>
              </a:solidFill>
            </a:endParaRPr>
          </a:p>
          <a:p>
            <a:pPr>
              <a:buClr>
                <a:schemeClr val="bg1">
                  <a:lumMod val="10000"/>
                </a:schemeClr>
              </a:buClr>
              <a:defRPr/>
            </a:pPr>
            <a:r>
              <a:rPr lang="de-CH" altLang="de-DE" dirty="0">
                <a:solidFill>
                  <a:srgbClr val="C00000"/>
                </a:solidFill>
              </a:rPr>
              <a:t>Nie das Positive vergessen </a:t>
            </a:r>
            <a:r>
              <a:rPr lang="de-CH" altLang="de-DE" dirty="0">
                <a:solidFill>
                  <a:schemeClr val="bg1">
                    <a:lumMod val="10000"/>
                  </a:schemeClr>
                </a:solidFill>
              </a:rPr>
              <a:t>und die Hoffnung nicht aufgeben!</a:t>
            </a:r>
          </a:p>
          <a:p>
            <a:pPr marL="342883" lvl="1" indent="0">
              <a:buClr>
                <a:schemeClr val="bg1">
                  <a:lumMod val="10000"/>
                </a:schemeClr>
              </a:buClr>
              <a:buNone/>
              <a:defRPr/>
            </a:pPr>
            <a:endParaRPr lang="de-CH" altLang="de-DE" sz="2400" dirty="0" smtClean="0">
              <a:solidFill>
                <a:schemeClr val="bg1">
                  <a:lumMod val="10000"/>
                </a:schemeClr>
              </a:solidFill>
            </a:endParaRPr>
          </a:p>
          <a:p>
            <a:pPr marL="0" indent="0">
              <a:buNone/>
            </a:pPr>
            <a:endParaRPr lang="de-CH" dirty="0"/>
          </a:p>
        </p:txBody>
      </p:sp>
    </p:spTree>
    <p:extLst>
      <p:ext uri="{BB962C8B-B14F-4D97-AF65-F5344CB8AC3E}">
        <p14:creationId xmlns:p14="http://schemas.microsoft.com/office/powerpoint/2010/main" val="225440062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5" name="Rectangle 5"/>
          <p:cNvSpPr>
            <a:spLocks noGrp="1" noChangeArrowheads="1"/>
          </p:cNvSpPr>
          <p:nvPr>
            <p:ph type="title"/>
          </p:nvPr>
        </p:nvSpPr>
        <p:spPr>
          <a:xfrm>
            <a:off x="474980" y="273846"/>
            <a:ext cx="6544006" cy="994172"/>
          </a:xfrm>
        </p:spPr>
        <p:txBody>
          <a:bodyPr>
            <a:normAutofit/>
          </a:bodyPr>
          <a:lstStyle/>
          <a:p>
            <a:r>
              <a:rPr lang="de-CH" altLang="de-DE" sz="3200" dirty="0" smtClean="0"/>
              <a:t>Elternangebote</a:t>
            </a:r>
            <a:endParaRPr lang="de-CH" altLang="de-DE" dirty="0" smtClean="0"/>
          </a:p>
        </p:txBody>
      </p:sp>
      <p:sp>
        <p:nvSpPr>
          <p:cNvPr id="2" name="Inhaltsplatzhalter 1"/>
          <p:cNvSpPr>
            <a:spLocks noGrp="1"/>
          </p:cNvSpPr>
          <p:nvPr>
            <p:ph idx="1"/>
          </p:nvPr>
        </p:nvSpPr>
        <p:spPr/>
        <p:txBody>
          <a:bodyPr/>
          <a:lstStyle/>
          <a:p>
            <a:pPr>
              <a:buClr>
                <a:schemeClr val="bg1">
                  <a:lumMod val="10000"/>
                </a:schemeClr>
              </a:buClr>
              <a:defRPr/>
            </a:pPr>
            <a:r>
              <a:rPr lang="de-CH" altLang="de-DE" dirty="0">
                <a:solidFill>
                  <a:srgbClr val="C00000"/>
                </a:solidFill>
              </a:rPr>
              <a:t>Vertiefungsabende</a:t>
            </a:r>
            <a:r>
              <a:rPr lang="de-CH" altLang="de-DE" dirty="0">
                <a:solidFill>
                  <a:schemeClr val="bg1">
                    <a:lumMod val="10000"/>
                  </a:schemeClr>
                </a:solidFill>
              </a:rPr>
              <a:t> zu einzelnen Suchtmitteln oder </a:t>
            </a:r>
            <a:r>
              <a:rPr lang="de-CH" altLang="de-DE" dirty="0" smtClean="0">
                <a:solidFill>
                  <a:schemeClr val="bg1">
                    <a:lumMod val="10000"/>
                  </a:schemeClr>
                </a:solidFill>
              </a:rPr>
              <a:t>Suchtverhaltensweisen</a:t>
            </a:r>
            <a:endParaRPr lang="de-CH" altLang="de-DE" dirty="0">
              <a:solidFill>
                <a:schemeClr val="bg1">
                  <a:lumMod val="10000"/>
                </a:schemeClr>
              </a:solidFill>
            </a:endParaRPr>
          </a:p>
          <a:p>
            <a:pPr>
              <a:buClr>
                <a:schemeClr val="bg1">
                  <a:lumMod val="10000"/>
                </a:schemeClr>
              </a:buClr>
              <a:defRPr/>
            </a:pPr>
            <a:r>
              <a:rPr lang="de-CH" altLang="de-DE" dirty="0">
                <a:solidFill>
                  <a:srgbClr val="C00000"/>
                </a:solidFill>
              </a:rPr>
              <a:t>Beratung und Information </a:t>
            </a:r>
            <a:r>
              <a:rPr lang="de-CH" altLang="de-DE" dirty="0">
                <a:solidFill>
                  <a:schemeClr val="bg1">
                    <a:lumMod val="10000"/>
                  </a:schemeClr>
                </a:solidFill>
              </a:rPr>
              <a:t>von Jugendlichen und Eltern in der </a:t>
            </a:r>
            <a:r>
              <a:rPr lang="de-CH" altLang="de-DE" dirty="0" smtClean="0">
                <a:solidFill>
                  <a:schemeClr val="bg1">
                    <a:lumMod val="10000"/>
                  </a:schemeClr>
                </a:solidFill>
              </a:rPr>
              <a:t>Suchtprävention</a:t>
            </a:r>
            <a:endParaRPr lang="de-CH" altLang="de-DE" dirty="0">
              <a:solidFill>
                <a:schemeClr val="bg1">
                  <a:lumMod val="10000"/>
                </a:schemeClr>
              </a:solidFill>
            </a:endParaRPr>
          </a:p>
          <a:p>
            <a:pPr>
              <a:buClr>
                <a:schemeClr val="bg1">
                  <a:lumMod val="10000"/>
                </a:schemeClr>
              </a:buClr>
              <a:defRPr/>
            </a:pPr>
            <a:r>
              <a:rPr lang="de-CH" altLang="de-DE" dirty="0">
                <a:solidFill>
                  <a:srgbClr val="C00000"/>
                </a:solidFill>
              </a:rPr>
              <a:t>Elternberatung / Elterncoaching </a:t>
            </a:r>
            <a:r>
              <a:rPr lang="de-CH" altLang="de-DE" dirty="0">
                <a:solidFill>
                  <a:schemeClr val="bg1">
                    <a:lumMod val="10000"/>
                  </a:schemeClr>
                </a:solidFill>
              </a:rPr>
              <a:t>der Integrierten Suchthilfe Winterthur</a:t>
            </a:r>
            <a:endParaRPr lang="de-CH" altLang="de-DE" dirty="0" smtClean="0">
              <a:solidFill>
                <a:schemeClr val="bg1">
                  <a:lumMod val="10000"/>
                </a:schemeClr>
              </a:solidFill>
            </a:endParaRPr>
          </a:p>
          <a:p>
            <a:pPr marL="0" indent="0">
              <a:buNone/>
            </a:pPr>
            <a:endParaRPr lang="de-CH" dirty="0"/>
          </a:p>
        </p:txBody>
      </p:sp>
      <p:pic>
        <p:nvPicPr>
          <p:cNvPr id="4"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15206" y="3340205"/>
            <a:ext cx="1622373"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504223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5" name="Rectangle 5"/>
          <p:cNvSpPr>
            <a:spLocks noGrp="1" noChangeArrowheads="1"/>
          </p:cNvSpPr>
          <p:nvPr>
            <p:ph type="title"/>
          </p:nvPr>
        </p:nvSpPr>
        <p:spPr>
          <a:xfrm>
            <a:off x="474980" y="273846"/>
            <a:ext cx="6544006" cy="994172"/>
          </a:xfrm>
        </p:spPr>
        <p:txBody>
          <a:bodyPr>
            <a:normAutofit fontScale="90000"/>
          </a:bodyPr>
          <a:lstStyle/>
          <a:p>
            <a:r>
              <a:rPr lang="de-CH" altLang="de-DE" sz="3200" dirty="0"/>
              <a:t>Präventive Kurzinterventionen für Jugendliche</a:t>
            </a:r>
            <a:endParaRPr lang="de-CH" altLang="de-DE" dirty="0" smtClean="0"/>
          </a:p>
        </p:txBody>
      </p:sp>
      <p:sp>
        <p:nvSpPr>
          <p:cNvPr id="3" name="Inhaltsplatzhalter 2"/>
          <p:cNvSpPr>
            <a:spLocks noGrp="1"/>
          </p:cNvSpPr>
          <p:nvPr>
            <p:ph idx="1"/>
          </p:nvPr>
        </p:nvSpPr>
        <p:spPr/>
        <p:txBody>
          <a:bodyPr/>
          <a:lstStyle/>
          <a:p>
            <a:endParaRPr lang="de-CH" dirty="0"/>
          </a:p>
        </p:txBody>
      </p:sp>
      <p:pic>
        <p:nvPicPr>
          <p:cNvPr id="5" name="Inhaltsplatzhalter 12"/>
          <p:cNvPicPr>
            <a:picLocks/>
          </p:cNvPicPr>
          <p:nvPr/>
        </p:nvPicPr>
        <p:blipFill>
          <a:blip r:embed="rId3">
            <a:extLst>
              <a:ext uri="{28A0092B-C50C-407E-A947-70E740481C1C}">
                <a14:useLocalDpi xmlns:a14="http://schemas.microsoft.com/office/drawing/2010/main" val="0"/>
              </a:ext>
            </a:extLst>
          </a:blip>
          <a:srcRect l="15678" t="12090" r="31902" b="3883"/>
          <a:stretch>
            <a:fillRect/>
          </a:stretch>
        </p:blipFill>
        <p:spPr>
          <a:xfrm>
            <a:off x="96910" y="1868674"/>
            <a:ext cx="2145776" cy="2183562"/>
          </a:xfrm>
          <a:prstGeom prst="rect">
            <a:avLst/>
          </a:prstGeom>
        </p:spPr>
      </p:pic>
      <p:pic>
        <p:nvPicPr>
          <p:cNvPr id="6" name="Inhaltsplatzhalter 13"/>
          <p:cNvPicPr>
            <a:picLocks/>
          </p:cNvPicPr>
          <p:nvPr/>
        </p:nvPicPr>
        <p:blipFill>
          <a:blip r:embed="rId4">
            <a:extLst>
              <a:ext uri="{28A0092B-C50C-407E-A947-70E740481C1C}">
                <a14:useLocalDpi xmlns:a14="http://schemas.microsoft.com/office/drawing/2010/main" val="0"/>
              </a:ext>
            </a:extLst>
          </a:blip>
          <a:srcRect l="15961" t="11938" r="31898" b="3877"/>
          <a:stretch>
            <a:fillRect/>
          </a:stretch>
        </p:blipFill>
        <p:spPr>
          <a:xfrm>
            <a:off x="2343891" y="1873437"/>
            <a:ext cx="2170358" cy="2178800"/>
          </a:xfrm>
          <a:prstGeom prst="rect">
            <a:avLst/>
          </a:prstGeom>
        </p:spPr>
      </p:pic>
      <p:pic>
        <p:nvPicPr>
          <p:cNvPr id="7" name="Grafik 14"/>
          <p:cNvPicPr>
            <a:picLocks noChangeAspect="1" noChangeArrowheads="1"/>
          </p:cNvPicPr>
          <p:nvPr/>
        </p:nvPicPr>
        <p:blipFill>
          <a:blip r:embed="rId5">
            <a:extLst>
              <a:ext uri="{28A0092B-C50C-407E-A947-70E740481C1C}">
                <a14:useLocalDpi xmlns:a14="http://schemas.microsoft.com/office/drawing/2010/main" val="0"/>
              </a:ext>
            </a:extLst>
          </a:blip>
          <a:srcRect l="15866" t="11938" r="31900" b="3729"/>
          <a:stretch>
            <a:fillRect/>
          </a:stretch>
        </p:blipFill>
        <p:spPr bwMode="auto">
          <a:xfrm>
            <a:off x="6874469" y="1862325"/>
            <a:ext cx="2168884" cy="218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15"/>
          <p:cNvPicPr>
            <a:picLocks noChangeAspect="1" noChangeArrowheads="1"/>
          </p:cNvPicPr>
          <p:nvPr/>
        </p:nvPicPr>
        <p:blipFill>
          <a:blip r:embed="rId6">
            <a:extLst>
              <a:ext uri="{28A0092B-C50C-407E-A947-70E740481C1C}">
                <a14:useLocalDpi xmlns:a14="http://schemas.microsoft.com/office/drawing/2010/main" val="0"/>
              </a:ext>
            </a:extLst>
          </a:blip>
          <a:srcRect l="15678" t="11937" r="31802" b="4028"/>
          <a:stretch>
            <a:fillRect/>
          </a:stretch>
        </p:blipFill>
        <p:spPr bwMode="auto">
          <a:xfrm>
            <a:off x="4602906" y="1868675"/>
            <a:ext cx="2170046" cy="218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50973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7099687" y="4833772"/>
            <a:ext cx="1957587" cy="261610"/>
          </a:xfrm>
          <a:prstGeom prst="rect">
            <a:avLst/>
          </a:prstGeom>
          <a:noFill/>
        </p:spPr>
        <p:txBody>
          <a:bodyPr wrap="none" rtlCol="0">
            <a:spAutoFit/>
          </a:bodyPr>
          <a:lstStyle/>
          <a:p>
            <a:r>
              <a:rPr lang="de-CH" sz="1100" dirty="0" smtClean="0"/>
              <a:t>Quelle: HBSC-Studie (2022)</a:t>
            </a:r>
            <a:endParaRPr lang="de-CH" sz="1100" dirty="0"/>
          </a:p>
        </p:txBody>
      </p:sp>
      <p:sp>
        <p:nvSpPr>
          <p:cNvPr id="11" name="Titel 1">
            <a:extLst>
              <a:ext uri="{FF2B5EF4-FFF2-40B4-BE49-F238E27FC236}">
                <a16:creationId xmlns:a16="http://schemas.microsoft.com/office/drawing/2014/main" id="{4EE3415E-BA0C-4899-86AE-6A63199E2769}"/>
              </a:ext>
            </a:extLst>
          </p:cNvPr>
          <p:cNvSpPr txBox="1">
            <a:spLocks/>
          </p:cNvSpPr>
          <p:nvPr/>
        </p:nvSpPr>
        <p:spPr>
          <a:xfrm>
            <a:off x="382493" y="358851"/>
            <a:ext cx="7478486" cy="994172"/>
          </a:xfrm>
          <a:prstGeom prst="rect">
            <a:avLst/>
          </a:prstGeom>
        </p:spPr>
        <p:txBody>
          <a:bodyPr>
            <a:normAutofit fontScale="97500"/>
          </a:bodyPr>
          <a:lstStyle>
            <a:lvl1pPr algn="l" defTabSz="685766" rtl="0" eaLnBrk="1" latinLnBrk="0" hangingPunct="1">
              <a:lnSpc>
                <a:spcPct val="110000"/>
              </a:lnSpc>
              <a:spcBef>
                <a:spcPct val="0"/>
              </a:spcBef>
              <a:buNone/>
              <a:defRPr sz="3000" b="1" i="0" kern="1200" baseline="0">
                <a:solidFill>
                  <a:schemeClr val="tx1"/>
                </a:solidFill>
                <a:latin typeface="Arial" panose="020B0604020202020204" pitchFamily="34" charset="0"/>
                <a:ea typeface="+mj-ea"/>
                <a:cs typeface="Arial" panose="020B0604020202020204" pitchFamily="34" charset="0"/>
              </a:defRPr>
            </a:lvl1pPr>
          </a:lstStyle>
          <a:p>
            <a:r>
              <a:rPr lang="de-DE" dirty="0" smtClean="0"/>
              <a:t>Trends Nikotinkonsum 15- Jährige</a:t>
            </a:r>
            <a:endParaRPr lang="de-CH" dirty="0"/>
          </a:p>
        </p:txBody>
      </p:sp>
      <p:pic>
        <p:nvPicPr>
          <p:cNvPr id="12" name="Picture 4" descr="Puff Bar XXL Papaya Banana Disposable vape device Mrvapes Austral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626" y="1025135"/>
            <a:ext cx="2549524" cy="2549524"/>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10" descr="Lungenarzt warnt: &quot;Auch E-Zigaretten sind gesundheitsschädlich&quot; | STERN.de"/>
          <p:cNvSpPr>
            <a:spLocks noChangeAspect="1" noChangeArrowheads="1"/>
          </p:cNvSpPr>
          <p:nvPr/>
        </p:nvSpPr>
        <p:spPr bwMode="auto">
          <a:xfrm>
            <a:off x="525689" y="1487052"/>
            <a:ext cx="1595775" cy="15957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pic>
        <p:nvPicPr>
          <p:cNvPr id="15" name="Picture 16" descr="Snus und die Beeinträchtigungen der Mundgesundheit: zm-on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4617" y="1714246"/>
            <a:ext cx="2735999" cy="1541280"/>
          </a:xfrm>
          <a:prstGeom prst="rect">
            <a:avLst/>
          </a:prstGeom>
          <a:noFill/>
          <a:extLst>
            <a:ext uri="{909E8E84-426E-40DD-AFC4-6F175D3DCCD1}">
              <a14:hiddenFill xmlns:a14="http://schemas.microsoft.com/office/drawing/2010/main">
                <a:solidFill>
                  <a:srgbClr val="FFFFFF"/>
                </a:solidFill>
              </a14:hiddenFill>
            </a:ext>
          </a:extLst>
        </p:spPr>
      </p:pic>
      <p:pic>
        <p:nvPicPr>
          <p:cNvPr id="16" name="Grafik 15"/>
          <p:cNvPicPr>
            <a:picLocks noChangeAspect="1"/>
          </p:cNvPicPr>
          <p:nvPr/>
        </p:nvPicPr>
        <p:blipFill>
          <a:blip r:embed="rId5"/>
          <a:stretch>
            <a:fillRect/>
          </a:stretch>
        </p:blipFill>
        <p:spPr>
          <a:xfrm>
            <a:off x="3132878" y="1261770"/>
            <a:ext cx="841618" cy="2312889"/>
          </a:xfrm>
          <a:prstGeom prst="rect">
            <a:avLst/>
          </a:prstGeom>
        </p:spPr>
      </p:pic>
      <p:sp>
        <p:nvSpPr>
          <p:cNvPr id="17" name="Textfeld 16"/>
          <p:cNvSpPr txBox="1"/>
          <p:nvPr/>
        </p:nvSpPr>
        <p:spPr>
          <a:xfrm>
            <a:off x="1200306" y="3856555"/>
            <a:ext cx="569387" cy="300082"/>
          </a:xfrm>
          <a:prstGeom prst="rect">
            <a:avLst/>
          </a:prstGeom>
          <a:noFill/>
        </p:spPr>
        <p:txBody>
          <a:bodyPr wrap="none" rtlCol="0">
            <a:spAutoFit/>
          </a:bodyPr>
          <a:lstStyle/>
          <a:p>
            <a:r>
              <a:rPr lang="de-CH" b="1" dirty="0" smtClean="0"/>
              <a:t>2018</a:t>
            </a:r>
            <a:endParaRPr lang="de-CH" b="1" dirty="0"/>
          </a:p>
        </p:txBody>
      </p:sp>
      <p:sp>
        <p:nvSpPr>
          <p:cNvPr id="18" name="Textfeld 17"/>
          <p:cNvSpPr txBox="1"/>
          <p:nvPr/>
        </p:nvSpPr>
        <p:spPr>
          <a:xfrm>
            <a:off x="3139588" y="3833108"/>
            <a:ext cx="569387" cy="300082"/>
          </a:xfrm>
          <a:prstGeom prst="rect">
            <a:avLst/>
          </a:prstGeom>
          <a:noFill/>
        </p:spPr>
        <p:txBody>
          <a:bodyPr wrap="none" rtlCol="0">
            <a:spAutoFit/>
          </a:bodyPr>
          <a:lstStyle/>
          <a:p>
            <a:r>
              <a:rPr lang="de-CH" b="1" dirty="0" smtClean="0"/>
              <a:t>2022</a:t>
            </a:r>
            <a:endParaRPr lang="de-CH" b="1" dirty="0"/>
          </a:p>
        </p:txBody>
      </p:sp>
      <p:sp>
        <p:nvSpPr>
          <p:cNvPr id="19" name="Textfeld 18"/>
          <p:cNvSpPr txBox="1"/>
          <p:nvPr/>
        </p:nvSpPr>
        <p:spPr>
          <a:xfrm>
            <a:off x="1146059" y="4191820"/>
            <a:ext cx="675185" cy="300082"/>
          </a:xfrm>
          <a:prstGeom prst="rect">
            <a:avLst/>
          </a:prstGeom>
          <a:noFill/>
        </p:spPr>
        <p:txBody>
          <a:bodyPr wrap="none" rtlCol="0">
            <a:spAutoFit/>
          </a:bodyPr>
          <a:lstStyle/>
          <a:p>
            <a:r>
              <a:rPr lang="de-CH" dirty="0" smtClean="0"/>
              <a:t>12.9%</a:t>
            </a:r>
            <a:endParaRPr lang="de-CH" dirty="0"/>
          </a:p>
        </p:txBody>
      </p:sp>
      <p:sp>
        <p:nvSpPr>
          <p:cNvPr id="20" name="Textfeld 19"/>
          <p:cNvSpPr txBox="1"/>
          <p:nvPr/>
        </p:nvSpPr>
        <p:spPr>
          <a:xfrm>
            <a:off x="1146059" y="4512796"/>
            <a:ext cx="675185" cy="300082"/>
          </a:xfrm>
          <a:prstGeom prst="rect">
            <a:avLst/>
          </a:prstGeom>
          <a:noFill/>
        </p:spPr>
        <p:txBody>
          <a:bodyPr wrap="none" rtlCol="0">
            <a:spAutoFit/>
          </a:bodyPr>
          <a:lstStyle/>
          <a:p>
            <a:r>
              <a:rPr lang="de-CH" dirty="0" smtClean="0"/>
              <a:t>20.6%</a:t>
            </a:r>
            <a:endParaRPr lang="de-CH" dirty="0"/>
          </a:p>
        </p:txBody>
      </p:sp>
      <p:sp>
        <p:nvSpPr>
          <p:cNvPr id="21" name="Textfeld 20"/>
          <p:cNvSpPr txBox="1"/>
          <p:nvPr/>
        </p:nvSpPr>
        <p:spPr>
          <a:xfrm>
            <a:off x="3158826" y="4217433"/>
            <a:ext cx="530915" cy="300082"/>
          </a:xfrm>
          <a:prstGeom prst="rect">
            <a:avLst/>
          </a:prstGeom>
          <a:noFill/>
        </p:spPr>
        <p:txBody>
          <a:bodyPr wrap="none" rtlCol="0">
            <a:spAutoFit/>
          </a:bodyPr>
          <a:lstStyle/>
          <a:p>
            <a:r>
              <a:rPr lang="de-CH" dirty="0" smtClean="0"/>
              <a:t>25%</a:t>
            </a:r>
            <a:endParaRPr lang="de-CH" dirty="0"/>
          </a:p>
        </p:txBody>
      </p:sp>
      <p:sp>
        <p:nvSpPr>
          <p:cNvPr id="22" name="Textfeld 21"/>
          <p:cNvSpPr txBox="1"/>
          <p:nvPr/>
        </p:nvSpPr>
        <p:spPr>
          <a:xfrm>
            <a:off x="3033790" y="4522002"/>
            <a:ext cx="675185" cy="300082"/>
          </a:xfrm>
          <a:prstGeom prst="rect">
            <a:avLst/>
          </a:prstGeom>
          <a:noFill/>
        </p:spPr>
        <p:txBody>
          <a:bodyPr wrap="none" rtlCol="0">
            <a:spAutoFit/>
          </a:bodyPr>
          <a:lstStyle/>
          <a:p>
            <a:r>
              <a:rPr lang="de-CH" dirty="0" smtClean="0"/>
              <a:t>25.1%</a:t>
            </a:r>
            <a:endParaRPr lang="de-CH" dirty="0"/>
          </a:p>
        </p:txBody>
      </p:sp>
      <p:sp>
        <p:nvSpPr>
          <p:cNvPr id="23" name="Pfeil nach rechts 22"/>
          <p:cNvSpPr/>
          <p:nvPr/>
        </p:nvSpPr>
        <p:spPr>
          <a:xfrm>
            <a:off x="2121464" y="4367474"/>
            <a:ext cx="717748" cy="2342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4" name="Textfeld 23"/>
          <p:cNvSpPr txBox="1"/>
          <p:nvPr/>
        </p:nvSpPr>
        <p:spPr>
          <a:xfrm>
            <a:off x="202284" y="4156637"/>
            <a:ext cx="944489" cy="300082"/>
          </a:xfrm>
          <a:prstGeom prst="rect">
            <a:avLst/>
          </a:prstGeom>
          <a:noFill/>
        </p:spPr>
        <p:txBody>
          <a:bodyPr wrap="none" rtlCol="0">
            <a:spAutoFit/>
          </a:bodyPr>
          <a:lstStyle/>
          <a:p>
            <a:r>
              <a:rPr lang="de-CH" dirty="0" smtClean="0"/>
              <a:t>Mädchen:</a:t>
            </a:r>
            <a:endParaRPr lang="de-CH" dirty="0"/>
          </a:p>
        </p:txBody>
      </p:sp>
      <p:sp>
        <p:nvSpPr>
          <p:cNvPr id="25" name="Textfeld 24"/>
          <p:cNvSpPr txBox="1"/>
          <p:nvPr/>
        </p:nvSpPr>
        <p:spPr>
          <a:xfrm>
            <a:off x="201570" y="4533690"/>
            <a:ext cx="694421" cy="300082"/>
          </a:xfrm>
          <a:prstGeom prst="rect">
            <a:avLst/>
          </a:prstGeom>
          <a:noFill/>
        </p:spPr>
        <p:txBody>
          <a:bodyPr wrap="none" rtlCol="0">
            <a:spAutoFit/>
          </a:bodyPr>
          <a:lstStyle/>
          <a:p>
            <a:r>
              <a:rPr lang="de-CH" dirty="0" smtClean="0"/>
              <a:t>Jungs:</a:t>
            </a:r>
            <a:endParaRPr lang="de-CH" dirty="0"/>
          </a:p>
        </p:txBody>
      </p:sp>
      <p:sp>
        <p:nvSpPr>
          <p:cNvPr id="26" name="Textfeld 25"/>
          <p:cNvSpPr txBox="1"/>
          <p:nvPr/>
        </p:nvSpPr>
        <p:spPr>
          <a:xfrm>
            <a:off x="6262330" y="3772059"/>
            <a:ext cx="569387" cy="300082"/>
          </a:xfrm>
          <a:prstGeom prst="rect">
            <a:avLst/>
          </a:prstGeom>
          <a:noFill/>
        </p:spPr>
        <p:txBody>
          <a:bodyPr wrap="none" rtlCol="0">
            <a:spAutoFit/>
          </a:bodyPr>
          <a:lstStyle/>
          <a:p>
            <a:r>
              <a:rPr lang="de-CH" b="1" dirty="0" smtClean="0"/>
              <a:t>2018</a:t>
            </a:r>
            <a:endParaRPr lang="de-CH" b="1" dirty="0"/>
          </a:p>
        </p:txBody>
      </p:sp>
      <p:sp>
        <p:nvSpPr>
          <p:cNvPr id="27" name="Textfeld 26"/>
          <p:cNvSpPr txBox="1"/>
          <p:nvPr/>
        </p:nvSpPr>
        <p:spPr>
          <a:xfrm>
            <a:off x="8201612" y="3748612"/>
            <a:ext cx="569387" cy="300082"/>
          </a:xfrm>
          <a:prstGeom prst="rect">
            <a:avLst/>
          </a:prstGeom>
          <a:noFill/>
        </p:spPr>
        <p:txBody>
          <a:bodyPr wrap="none" rtlCol="0">
            <a:spAutoFit/>
          </a:bodyPr>
          <a:lstStyle/>
          <a:p>
            <a:r>
              <a:rPr lang="de-CH" b="1" dirty="0" smtClean="0"/>
              <a:t>2022</a:t>
            </a:r>
            <a:endParaRPr lang="de-CH" b="1" dirty="0"/>
          </a:p>
        </p:txBody>
      </p:sp>
      <p:sp>
        <p:nvSpPr>
          <p:cNvPr id="28" name="Textfeld 27"/>
          <p:cNvSpPr txBox="1"/>
          <p:nvPr/>
        </p:nvSpPr>
        <p:spPr>
          <a:xfrm>
            <a:off x="6208083" y="4107324"/>
            <a:ext cx="579005" cy="300082"/>
          </a:xfrm>
          <a:prstGeom prst="rect">
            <a:avLst/>
          </a:prstGeom>
          <a:noFill/>
        </p:spPr>
        <p:txBody>
          <a:bodyPr wrap="none" rtlCol="0">
            <a:spAutoFit/>
          </a:bodyPr>
          <a:lstStyle/>
          <a:p>
            <a:r>
              <a:rPr lang="de-CH" dirty="0" smtClean="0"/>
              <a:t>1.3%</a:t>
            </a:r>
            <a:endParaRPr lang="de-CH" dirty="0"/>
          </a:p>
        </p:txBody>
      </p:sp>
      <p:sp>
        <p:nvSpPr>
          <p:cNvPr id="29" name="Textfeld 28"/>
          <p:cNvSpPr txBox="1"/>
          <p:nvPr/>
        </p:nvSpPr>
        <p:spPr>
          <a:xfrm>
            <a:off x="6208083" y="4428300"/>
            <a:ext cx="434734" cy="300082"/>
          </a:xfrm>
          <a:prstGeom prst="rect">
            <a:avLst/>
          </a:prstGeom>
          <a:noFill/>
        </p:spPr>
        <p:txBody>
          <a:bodyPr wrap="none" rtlCol="0">
            <a:spAutoFit/>
          </a:bodyPr>
          <a:lstStyle/>
          <a:p>
            <a:r>
              <a:rPr lang="de-CH" dirty="0" smtClean="0"/>
              <a:t>6%</a:t>
            </a:r>
            <a:endParaRPr lang="de-CH" dirty="0"/>
          </a:p>
        </p:txBody>
      </p:sp>
      <p:sp>
        <p:nvSpPr>
          <p:cNvPr id="30" name="Textfeld 29"/>
          <p:cNvSpPr txBox="1"/>
          <p:nvPr/>
        </p:nvSpPr>
        <p:spPr>
          <a:xfrm>
            <a:off x="8220850" y="4132937"/>
            <a:ext cx="579005" cy="300082"/>
          </a:xfrm>
          <a:prstGeom prst="rect">
            <a:avLst/>
          </a:prstGeom>
          <a:noFill/>
        </p:spPr>
        <p:txBody>
          <a:bodyPr wrap="none" rtlCol="0">
            <a:spAutoFit/>
          </a:bodyPr>
          <a:lstStyle/>
          <a:p>
            <a:r>
              <a:rPr lang="de-CH" dirty="0" smtClean="0"/>
              <a:t>5.6%</a:t>
            </a:r>
            <a:endParaRPr lang="de-CH" dirty="0"/>
          </a:p>
        </p:txBody>
      </p:sp>
      <p:sp>
        <p:nvSpPr>
          <p:cNvPr id="31" name="Textfeld 30"/>
          <p:cNvSpPr txBox="1"/>
          <p:nvPr/>
        </p:nvSpPr>
        <p:spPr>
          <a:xfrm>
            <a:off x="8176449" y="4451495"/>
            <a:ext cx="530915" cy="300082"/>
          </a:xfrm>
          <a:prstGeom prst="rect">
            <a:avLst/>
          </a:prstGeom>
          <a:noFill/>
        </p:spPr>
        <p:txBody>
          <a:bodyPr wrap="none" rtlCol="0">
            <a:spAutoFit/>
          </a:bodyPr>
          <a:lstStyle/>
          <a:p>
            <a:r>
              <a:rPr lang="de-CH" dirty="0" smtClean="0"/>
              <a:t>12%</a:t>
            </a:r>
            <a:endParaRPr lang="de-CH" dirty="0"/>
          </a:p>
        </p:txBody>
      </p:sp>
      <p:sp>
        <p:nvSpPr>
          <p:cNvPr id="32" name="Pfeil nach rechts 31"/>
          <p:cNvSpPr/>
          <p:nvPr/>
        </p:nvSpPr>
        <p:spPr>
          <a:xfrm>
            <a:off x="7183488" y="4282978"/>
            <a:ext cx="717748" cy="2342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3" name="Textfeld 32"/>
          <p:cNvSpPr txBox="1"/>
          <p:nvPr/>
        </p:nvSpPr>
        <p:spPr>
          <a:xfrm>
            <a:off x="5264308" y="4072141"/>
            <a:ext cx="944489" cy="300082"/>
          </a:xfrm>
          <a:prstGeom prst="rect">
            <a:avLst/>
          </a:prstGeom>
          <a:noFill/>
        </p:spPr>
        <p:txBody>
          <a:bodyPr wrap="none" rtlCol="0">
            <a:spAutoFit/>
          </a:bodyPr>
          <a:lstStyle/>
          <a:p>
            <a:r>
              <a:rPr lang="de-CH" dirty="0" smtClean="0"/>
              <a:t>Mädchen:</a:t>
            </a:r>
            <a:endParaRPr lang="de-CH" dirty="0"/>
          </a:p>
        </p:txBody>
      </p:sp>
      <p:sp>
        <p:nvSpPr>
          <p:cNvPr id="34" name="Textfeld 33"/>
          <p:cNvSpPr txBox="1"/>
          <p:nvPr/>
        </p:nvSpPr>
        <p:spPr>
          <a:xfrm>
            <a:off x="5263594" y="4449194"/>
            <a:ext cx="694421" cy="300082"/>
          </a:xfrm>
          <a:prstGeom prst="rect">
            <a:avLst/>
          </a:prstGeom>
          <a:noFill/>
        </p:spPr>
        <p:txBody>
          <a:bodyPr wrap="none" rtlCol="0">
            <a:spAutoFit/>
          </a:bodyPr>
          <a:lstStyle/>
          <a:p>
            <a:r>
              <a:rPr lang="de-CH" dirty="0" smtClean="0"/>
              <a:t>Jungs:</a:t>
            </a:r>
            <a:endParaRPr lang="de-CH" dirty="0"/>
          </a:p>
        </p:txBody>
      </p:sp>
      <p:sp>
        <p:nvSpPr>
          <p:cNvPr id="37" name="Textfeld 36"/>
          <p:cNvSpPr txBox="1"/>
          <p:nvPr/>
        </p:nvSpPr>
        <p:spPr>
          <a:xfrm>
            <a:off x="6355376" y="1261770"/>
            <a:ext cx="1656223" cy="300082"/>
          </a:xfrm>
          <a:prstGeom prst="rect">
            <a:avLst/>
          </a:prstGeom>
          <a:noFill/>
        </p:spPr>
        <p:txBody>
          <a:bodyPr wrap="none" rtlCol="0">
            <a:spAutoFit/>
          </a:bodyPr>
          <a:lstStyle/>
          <a:p>
            <a:r>
              <a:rPr lang="de-CH" b="1" dirty="0" smtClean="0"/>
              <a:t>SNUS und SNUFF</a:t>
            </a:r>
            <a:endParaRPr lang="de-CH" b="1" dirty="0"/>
          </a:p>
        </p:txBody>
      </p:sp>
      <p:sp>
        <p:nvSpPr>
          <p:cNvPr id="38" name="Textfeld 37"/>
          <p:cNvSpPr txBox="1"/>
          <p:nvPr/>
        </p:nvSpPr>
        <p:spPr>
          <a:xfrm>
            <a:off x="5292448" y="3560886"/>
            <a:ext cx="665567" cy="300082"/>
          </a:xfrm>
          <a:prstGeom prst="rect">
            <a:avLst/>
          </a:prstGeom>
          <a:noFill/>
        </p:spPr>
        <p:txBody>
          <a:bodyPr wrap="none" rtlCol="0">
            <a:spAutoFit/>
          </a:bodyPr>
          <a:lstStyle/>
          <a:p>
            <a:r>
              <a:rPr lang="de-CH" b="1" dirty="0" smtClean="0"/>
              <a:t>SNUS</a:t>
            </a:r>
            <a:endParaRPr lang="de-CH" b="1" dirty="0"/>
          </a:p>
        </p:txBody>
      </p:sp>
    </p:spTree>
    <p:extLst>
      <p:ext uri="{BB962C8B-B14F-4D97-AF65-F5344CB8AC3E}">
        <p14:creationId xmlns:p14="http://schemas.microsoft.com/office/powerpoint/2010/main" val="123335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animBg="1"/>
      <p:bldP spid="24" grpId="0"/>
      <p:bldP spid="25" grpId="0"/>
      <p:bldP spid="26" grpId="0"/>
      <p:bldP spid="27" grpId="0"/>
      <p:bldP spid="28" grpId="0"/>
      <p:bldP spid="29" grpId="0"/>
      <p:bldP spid="30" grpId="0"/>
      <p:bldP spid="31" grpId="0"/>
      <p:bldP spid="32" grpId="0" animBg="1"/>
      <p:bldP spid="33" grpId="0"/>
      <p:bldP spid="34" grpId="0"/>
      <p:bldP spid="37" grpId="0"/>
      <p:bldP spid="38" grpId="0"/>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5" name="Rectangle 5"/>
          <p:cNvSpPr>
            <a:spLocks noGrp="1" noChangeArrowheads="1"/>
          </p:cNvSpPr>
          <p:nvPr>
            <p:ph type="title"/>
          </p:nvPr>
        </p:nvSpPr>
        <p:spPr>
          <a:xfrm>
            <a:off x="474980" y="273846"/>
            <a:ext cx="6544006" cy="994172"/>
          </a:xfrm>
        </p:spPr>
        <p:txBody>
          <a:bodyPr>
            <a:normAutofit/>
          </a:bodyPr>
          <a:lstStyle/>
          <a:p>
            <a:r>
              <a:rPr lang="de-CH" altLang="de-DE" sz="3200" dirty="0" smtClean="0"/>
              <a:t>Fragen und Diskussion</a:t>
            </a:r>
            <a:endParaRPr lang="de-CH" altLang="de-DE" dirty="0" smtClean="0"/>
          </a:p>
        </p:txBody>
      </p:sp>
      <p:sp>
        <p:nvSpPr>
          <p:cNvPr id="3" name="Inhaltsplatzhalter 2"/>
          <p:cNvSpPr>
            <a:spLocks noGrp="1"/>
          </p:cNvSpPr>
          <p:nvPr>
            <p:ph idx="1"/>
          </p:nvPr>
        </p:nvSpPr>
        <p:spPr/>
        <p:txBody>
          <a:bodyPr/>
          <a:lstStyle/>
          <a:p>
            <a:endParaRPr lang="de-CH"/>
          </a:p>
        </p:txBody>
      </p:sp>
      <p:pic>
        <p:nvPicPr>
          <p:cNvPr id="16388" name="Picture 4" descr="Warum-Fragen bei Kinde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089" y="1319793"/>
            <a:ext cx="5715000" cy="3295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4648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4980" y="122705"/>
            <a:ext cx="6191543" cy="994172"/>
          </a:xfrm>
        </p:spPr>
        <p:txBody>
          <a:bodyPr/>
          <a:lstStyle/>
          <a:p>
            <a:r>
              <a:rPr lang="de-CH" dirty="0" smtClean="0"/>
              <a:t>Herkömmliche Zigaretten </a:t>
            </a:r>
            <a:r>
              <a:rPr lang="de-CH" sz="1000" b="0" dirty="0" smtClean="0"/>
              <a:t>(13- &amp; 15-Jährige)</a:t>
            </a:r>
            <a:endParaRPr lang="de-CH" sz="1000" b="0" dirty="0"/>
          </a:p>
        </p:txBody>
      </p:sp>
      <p:sp>
        <p:nvSpPr>
          <p:cNvPr id="6" name="Textfeld 5"/>
          <p:cNvSpPr txBox="1"/>
          <p:nvPr/>
        </p:nvSpPr>
        <p:spPr>
          <a:xfrm>
            <a:off x="7186413" y="4684208"/>
            <a:ext cx="1957587" cy="261610"/>
          </a:xfrm>
          <a:prstGeom prst="rect">
            <a:avLst/>
          </a:prstGeom>
          <a:noFill/>
        </p:spPr>
        <p:txBody>
          <a:bodyPr wrap="none" rtlCol="0">
            <a:spAutoFit/>
          </a:bodyPr>
          <a:lstStyle/>
          <a:p>
            <a:r>
              <a:rPr lang="de-CH" sz="1100" dirty="0" smtClean="0"/>
              <a:t>Quelle: HBSC-Studie (2022)</a:t>
            </a:r>
            <a:endParaRPr lang="de-CH" sz="1100" dirty="0"/>
          </a:p>
        </p:txBody>
      </p:sp>
      <p:pic>
        <p:nvPicPr>
          <p:cNvPr id="7" name="Grafik 6"/>
          <p:cNvPicPr>
            <a:picLocks noChangeAspect="1"/>
          </p:cNvPicPr>
          <p:nvPr/>
        </p:nvPicPr>
        <p:blipFill>
          <a:blip r:embed="rId3"/>
          <a:stretch>
            <a:fillRect/>
          </a:stretch>
        </p:blipFill>
        <p:spPr>
          <a:xfrm>
            <a:off x="563554" y="952798"/>
            <a:ext cx="5253203" cy="3664156"/>
          </a:xfrm>
          <a:prstGeom prst="rect">
            <a:avLst/>
          </a:prstGeom>
        </p:spPr>
      </p:pic>
      <p:sp>
        <p:nvSpPr>
          <p:cNvPr id="3" name="Textfeld 2"/>
          <p:cNvSpPr txBox="1"/>
          <p:nvPr/>
        </p:nvSpPr>
        <p:spPr>
          <a:xfrm>
            <a:off x="6946177" y="1963037"/>
            <a:ext cx="1107996" cy="1131079"/>
          </a:xfrm>
          <a:prstGeom prst="rect">
            <a:avLst/>
          </a:prstGeom>
          <a:noFill/>
        </p:spPr>
        <p:txBody>
          <a:bodyPr wrap="none" rtlCol="0">
            <a:spAutoFit/>
          </a:bodyPr>
          <a:lstStyle/>
          <a:p>
            <a:r>
              <a:rPr lang="de-CH" b="1" dirty="0" smtClean="0"/>
              <a:t>15-Jährige:</a:t>
            </a:r>
          </a:p>
          <a:p>
            <a:endParaRPr lang="de-CH" dirty="0" smtClean="0"/>
          </a:p>
          <a:p>
            <a:r>
              <a:rPr lang="de-CH" dirty="0" smtClean="0"/>
              <a:t>Häufig: 6%</a:t>
            </a:r>
          </a:p>
          <a:p>
            <a:endParaRPr lang="de-CH" dirty="0" smtClean="0"/>
          </a:p>
          <a:p>
            <a:r>
              <a:rPr lang="de-CH" dirty="0" smtClean="0"/>
              <a:t>Täglich: 3%</a:t>
            </a:r>
            <a:endParaRPr lang="de-CH" dirty="0"/>
          </a:p>
        </p:txBody>
      </p:sp>
      <p:sp>
        <p:nvSpPr>
          <p:cNvPr id="9" name="Rechteck 8"/>
          <p:cNvSpPr/>
          <p:nvPr/>
        </p:nvSpPr>
        <p:spPr>
          <a:xfrm>
            <a:off x="4103077" y="3634154"/>
            <a:ext cx="1555261" cy="4220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Textfeld 9"/>
          <p:cNvSpPr txBox="1"/>
          <p:nvPr/>
        </p:nvSpPr>
        <p:spPr>
          <a:xfrm>
            <a:off x="5755302" y="3679497"/>
            <a:ext cx="1338893" cy="300082"/>
          </a:xfrm>
          <a:prstGeom prst="rect">
            <a:avLst/>
          </a:prstGeom>
          <a:noFill/>
        </p:spPr>
        <p:txBody>
          <a:bodyPr wrap="none" rtlCol="0">
            <a:spAutoFit/>
          </a:bodyPr>
          <a:lstStyle/>
          <a:p>
            <a:r>
              <a:rPr lang="de-CH" b="1" dirty="0" smtClean="0">
                <a:solidFill>
                  <a:srgbClr val="FF0000"/>
                </a:solidFill>
              </a:rPr>
              <a:t>Verdoppelung</a:t>
            </a:r>
            <a:endParaRPr lang="de-CH" b="1" dirty="0">
              <a:solidFill>
                <a:srgbClr val="FF0000"/>
              </a:solidFill>
            </a:endParaRPr>
          </a:p>
        </p:txBody>
      </p:sp>
    </p:spTree>
    <p:extLst>
      <p:ext uri="{BB962C8B-B14F-4D97-AF65-F5344CB8AC3E}">
        <p14:creationId xmlns:p14="http://schemas.microsoft.com/office/powerpoint/2010/main" val="356006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474980" y="190719"/>
            <a:ext cx="6316589" cy="994172"/>
          </a:xfrm>
        </p:spPr>
        <p:txBody>
          <a:bodyPr>
            <a:normAutofit/>
          </a:bodyPr>
          <a:lstStyle/>
          <a:p>
            <a:r>
              <a:rPr lang="de-CH" dirty="0" smtClean="0"/>
              <a:t>Andere Nikotin Produkte </a:t>
            </a:r>
            <a:r>
              <a:rPr lang="de-CH" sz="1100" b="0" dirty="0" smtClean="0"/>
              <a:t>(15-Jährige</a:t>
            </a:r>
            <a:r>
              <a:rPr lang="de-CH" sz="1100" b="0" dirty="0"/>
              <a:t>)</a:t>
            </a:r>
            <a:endParaRPr lang="de-CH" sz="1100" dirty="0"/>
          </a:p>
        </p:txBody>
      </p:sp>
      <p:sp>
        <p:nvSpPr>
          <p:cNvPr id="6" name="Textfeld 5"/>
          <p:cNvSpPr txBox="1"/>
          <p:nvPr/>
        </p:nvSpPr>
        <p:spPr>
          <a:xfrm>
            <a:off x="7099687" y="4684208"/>
            <a:ext cx="1957587" cy="261610"/>
          </a:xfrm>
          <a:prstGeom prst="rect">
            <a:avLst/>
          </a:prstGeom>
          <a:noFill/>
        </p:spPr>
        <p:txBody>
          <a:bodyPr wrap="none" rtlCol="0">
            <a:spAutoFit/>
          </a:bodyPr>
          <a:lstStyle/>
          <a:p>
            <a:r>
              <a:rPr lang="de-CH" sz="1100" dirty="0" smtClean="0"/>
              <a:t>Quelle: HBSC-Studie (2022)</a:t>
            </a:r>
            <a:endParaRPr lang="de-CH" sz="1100" dirty="0"/>
          </a:p>
        </p:txBody>
      </p:sp>
      <p:pic>
        <p:nvPicPr>
          <p:cNvPr id="3" name="Grafik 2"/>
          <p:cNvPicPr>
            <a:picLocks noChangeAspect="1"/>
          </p:cNvPicPr>
          <p:nvPr/>
        </p:nvPicPr>
        <p:blipFill>
          <a:blip r:embed="rId3"/>
          <a:stretch>
            <a:fillRect/>
          </a:stretch>
        </p:blipFill>
        <p:spPr>
          <a:xfrm>
            <a:off x="657461" y="1021093"/>
            <a:ext cx="5185734" cy="3593662"/>
          </a:xfrm>
          <a:prstGeom prst="rect">
            <a:avLst/>
          </a:prstGeom>
        </p:spPr>
      </p:pic>
      <p:sp>
        <p:nvSpPr>
          <p:cNvPr id="5" name="Textfeld 4"/>
          <p:cNvSpPr txBox="1"/>
          <p:nvPr/>
        </p:nvSpPr>
        <p:spPr>
          <a:xfrm>
            <a:off x="6946177" y="1963037"/>
            <a:ext cx="1733167" cy="1131079"/>
          </a:xfrm>
          <a:prstGeom prst="rect">
            <a:avLst/>
          </a:prstGeom>
          <a:noFill/>
        </p:spPr>
        <p:txBody>
          <a:bodyPr wrap="none" rtlCol="0">
            <a:spAutoFit/>
          </a:bodyPr>
          <a:lstStyle/>
          <a:p>
            <a:r>
              <a:rPr lang="de-CH" b="1" dirty="0" smtClean="0"/>
              <a:t>15-Jährige E-</a:t>
            </a:r>
            <a:r>
              <a:rPr lang="de-CH" b="1" dirty="0" err="1" smtClean="0"/>
              <a:t>Zigis</a:t>
            </a:r>
            <a:r>
              <a:rPr lang="de-CH" b="1" dirty="0" smtClean="0"/>
              <a:t>:</a:t>
            </a:r>
          </a:p>
          <a:p>
            <a:endParaRPr lang="de-CH" dirty="0" smtClean="0"/>
          </a:p>
          <a:p>
            <a:r>
              <a:rPr lang="de-CH" dirty="0" smtClean="0"/>
              <a:t>Häufig: 7%</a:t>
            </a:r>
          </a:p>
          <a:p>
            <a:endParaRPr lang="de-CH" dirty="0" smtClean="0"/>
          </a:p>
          <a:p>
            <a:r>
              <a:rPr lang="de-CH" dirty="0" smtClean="0"/>
              <a:t>Täglich: 2%</a:t>
            </a:r>
            <a:endParaRPr lang="de-CH" dirty="0"/>
          </a:p>
        </p:txBody>
      </p:sp>
      <p:cxnSp>
        <p:nvCxnSpPr>
          <p:cNvPr id="7" name="Gerade Verbindung mit Pfeil 6"/>
          <p:cNvCxnSpPr/>
          <p:nvPr/>
        </p:nvCxnSpPr>
        <p:spPr>
          <a:xfrm flipV="1">
            <a:off x="1289538" y="2485292"/>
            <a:ext cx="976924" cy="203200"/>
          </a:xfrm>
          <a:prstGeom prst="straightConnector1">
            <a:avLst/>
          </a:prstGeom>
          <a:ln w="28575">
            <a:solidFill>
              <a:srgbClr val="FF19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p:nvPr/>
        </p:nvCxnSpPr>
        <p:spPr>
          <a:xfrm flipV="1">
            <a:off x="3633274" y="2485292"/>
            <a:ext cx="976924" cy="569747"/>
          </a:xfrm>
          <a:prstGeom prst="straightConnector1">
            <a:avLst/>
          </a:prstGeom>
          <a:ln w="28575">
            <a:solidFill>
              <a:srgbClr val="FF19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p:nvPr/>
        </p:nvCxnSpPr>
        <p:spPr>
          <a:xfrm flipV="1">
            <a:off x="1574800" y="3094116"/>
            <a:ext cx="1043354" cy="345132"/>
          </a:xfrm>
          <a:prstGeom prst="straightConnector1">
            <a:avLst/>
          </a:prstGeom>
          <a:ln w="28575">
            <a:solidFill>
              <a:srgbClr val="FF19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flipV="1">
            <a:off x="3876431" y="3509108"/>
            <a:ext cx="1125415" cy="153223"/>
          </a:xfrm>
          <a:prstGeom prst="straightConnector1">
            <a:avLst/>
          </a:prstGeom>
          <a:ln w="28575">
            <a:solidFill>
              <a:srgbClr val="FF19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4769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474980" y="273846"/>
            <a:ext cx="6367780" cy="994172"/>
          </a:xfrm>
        </p:spPr>
        <p:txBody>
          <a:bodyPr>
            <a:noAutofit/>
          </a:bodyPr>
          <a:lstStyle/>
          <a:p>
            <a:r>
              <a:rPr lang="de-CH" dirty="0" smtClean="0"/>
              <a:t>Nikotin auf </a:t>
            </a:r>
            <a:r>
              <a:rPr lang="de-CH" dirty="0" err="1" smtClean="0"/>
              <a:t>Social</a:t>
            </a:r>
            <a:r>
              <a:rPr lang="de-CH" dirty="0" smtClean="0"/>
              <a:t> Media</a:t>
            </a:r>
            <a:endParaRPr lang="de-CH" dirty="0"/>
          </a:p>
        </p:txBody>
      </p:sp>
      <p:pic>
        <p:nvPicPr>
          <p:cNvPr id="2" name="Grafik 1"/>
          <p:cNvPicPr>
            <a:picLocks noChangeAspect="1"/>
          </p:cNvPicPr>
          <p:nvPr/>
        </p:nvPicPr>
        <p:blipFill>
          <a:blip r:embed="rId3"/>
          <a:stretch>
            <a:fillRect/>
          </a:stretch>
        </p:blipFill>
        <p:spPr>
          <a:xfrm>
            <a:off x="552618" y="1268018"/>
            <a:ext cx="5408235" cy="3253855"/>
          </a:xfrm>
          <a:prstGeom prst="rect">
            <a:avLst/>
          </a:prstGeom>
        </p:spPr>
      </p:pic>
      <p:sp>
        <p:nvSpPr>
          <p:cNvPr id="3" name="Textfeld 2"/>
          <p:cNvSpPr txBox="1"/>
          <p:nvPr/>
        </p:nvSpPr>
        <p:spPr>
          <a:xfrm>
            <a:off x="6185140" y="2070340"/>
            <a:ext cx="2754600" cy="1323439"/>
          </a:xfrm>
          <a:prstGeom prst="rect">
            <a:avLst/>
          </a:prstGeom>
          <a:noFill/>
        </p:spPr>
        <p:txBody>
          <a:bodyPr wrap="none" rtlCol="0">
            <a:spAutoFit/>
          </a:bodyPr>
          <a:lstStyle/>
          <a:p>
            <a:pPr marL="285750" indent="-285750">
              <a:buFont typeface="Wingdings" panose="05000000000000000000" pitchFamily="2" charset="2"/>
              <a:buChar char="à"/>
            </a:pPr>
            <a:r>
              <a:rPr lang="de-CH" sz="2000" dirty="0" err="1" smtClean="0">
                <a:sym typeface="Wingdings" panose="05000000000000000000" pitchFamily="2" charset="2"/>
              </a:rPr>
              <a:t>Challenges</a:t>
            </a:r>
            <a:r>
              <a:rPr lang="de-CH" sz="2000" dirty="0" smtClean="0">
                <a:sym typeface="Wingdings" panose="05000000000000000000" pitchFamily="2" charset="2"/>
              </a:rPr>
              <a:t> / Trends</a:t>
            </a:r>
          </a:p>
          <a:p>
            <a:pPr marL="285750" indent="-285750">
              <a:buFont typeface="Wingdings" panose="05000000000000000000" pitchFamily="2" charset="2"/>
              <a:buChar char="à"/>
            </a:pPr>
            <a:endParaRPr lang="de-CH" sz="2000" dirty="0" smtClean="0">
              <a:sym typeface="Wingdings" panose="05000000000000000000" pitchFamily="2" charset="2"/>
            </a:endParaRPr>
          </a:p>
          <a:p>
            <a:pPr marL="285750" indent="-285750">
              <a:buFont typeface="Wingdings" panose="05000000000000000000" pitchFamily="2" charset="2"/>
              <a:buChar char="à"/>
            </a:pPr>
            <a:r>
              <a:rPr lang="de-CH" sz="2000" dirty="0" err="1" smtClean="0">
                <a:sym typeface="Wingdings" panose="05000000000000000000" pitchFamily="2" charset="2"/>
              </a:rPr>
              <a:t>Influencer</a:t>
            </a:r>
            <a:r>
              <a:rPr lang="de-CH" sz="2000" dirty="0" smtClean="0">
                <a:sym typeface="Wingdings" panose="05000000000000000000" pitchFamily="2" charset="2"/>
              </a:rPr>
              <a:t> und</a:t>
            </a:r>
            <a:br>
              <a:rPr lang="de-CH" sz="2000" dirty="0" smtClean="0">
                <a:sym typeface="Wingdings" panose="05000000000000000000" pitchFamily="2" charset="2"/>
              </a:rPr>
            </a:br>
            <a:r>
              <a:rPr lang="de-CH" sz="2000" dirty="0" err="1" smtClean="0">
                <a:sym typeface="Wingdings" panose="05000000000000000000" pitchFamily="2" charset="2"/>
              </a:rPr>
              <a:t>Influencerinnen</a:t>
            </a:r>
            <a:endParaRPr lang="de-CH" sz="2000" dirty="0"/>
          </a:p>
        </p:txBody>
      </p:sp>
    </p:spTree>
    <p:extLst>
      <p:ext uri="{BB962C8B-B14F-4D97-AF65-F5344CB8AC3E}">
        <p14:creationId xmlns:p14="http://schemas.microsoft.com/office/powerpoint/2010/main" val="2333265992"/>
      </p:ext>
    </p:extLst>
  </p:cSld>
  <p:clrMapOvr>
    <a:masterClrMapping/>
  </p:clrMapOvr>
  <p:timing>
    <p:tnLst>
      <p:par>
        <p:cTn id="1" dur="indefinite" restart="never" nodeType="tmRoot"/>
      </p:par>
    </p:tnLst>
  </p:timing>
</p:sld>
</file>

<file path=ppt/theme/theme1.xml><?xml version="1.0" encoding="utf-8"?>
<a:theme xmlns:a="http://schemas.openxmlformats.org/drawingml/2006/main" name="Master Titelfoli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4FDA9B32-88D9-446C-8F99-5958DFFCE057}" vid="{E6A7D9B8-3B85-4E03-9486-83A108A6952C}"/>
    </a:ext>
  </a:extLst>
</a:theme>
</file>

<file path=ppt/theme/theme2.xml><?xml version="1.0" encoding="utf-8"?>
<a:theme xmlns:a="http://schemas.openxmlformats.org/drawingml/2006/main" name="Folienmas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4FDA9B32-88D9-446C-8F99-5958DFFCE057}" vid="{BC0BC48B-933F-4F49-9700-2E2BA87711F4}"/>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CF6ADA303D1CF54ABFD9A561D35DB69D" ma:contentTypeVersion="7" ma:contentTypeDescription="Ein neues Dokument erstellen." ma:contentTypeScope="" ma:versionID="cbf5ae45a0f6addbff539579993a6f12">
  <xsd:schema xmlns:xsd="http://www.w3.org/2001/XMLSchema" xmlns:xs="http://www.w3.org/2001/XMLSchema" xmlns:p="http://schemas.microsoft.com/office/2006/metadata/properties" xmlns:ns1="http://schemas.microsoft.com/sharepoint/v3" xmlns:ns3="4fc110fd-d8a6-4f62-9318-de672bc8add0" targetNamespace="http://schemas.microsoft.com/office/2006/metadata/properties" ma:root="true" ma:fieldsID="8a5e4172cb902bdda3a56ec0141ecc50" ns1:_="" ns3:_="">
    <xsd:import namespace="http://schemas.microsoft.com/sharepoint/v3"/>
    <xsd:import namespace="4fc110fd-d8a6-4f62-9318-de672bc8add0"/>
    <xsd:element name="properties">
      <xsd:complexType>
        <xsd:sequence>
          <xsd:element name="documentManagement">
            <xsd:complexType>
              <xsd:all>
                <xsd:element ref="ns3:MP_UserTags" minOccurs="0"/>
                <xsd:element ref="ns3:MP_InheritedTags"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10" nillable="true" ma:displayName="Bewertung (0 - 5)" ma:decimals="2" ma:description="Mittelwert aller Bewertungen, die abgegeben wurden." ma:internalName="AverageRating" ma:readOnly="true">
      <xsd:simpleType>
        <xsd:restriction base="dms:Number"/>
      </xsd:simpleType>
    </xsd:element>
    <xsd:element name="RatingCount" ma:index="11" nillable="true" ma:displayName="Anzahl Bewertungen" ma:decimals="0" ma:description="Anzahl abgegebener Bewertungen" ma:internalName="RatingCount" ma:readOnly="true">
      <xsd:simpleType>
        <xsd:restriction base="dms:Number"/>
      </xsd:simpleType>
    </xsd:element>
    <xsd:element name="RatedBy" ma:index="12" nillable="true" ma:displayName="Bewertet von" ma:description="Benutzer haben das Element bewertet."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13" nillable="true" ma:displayName="Benutzerbewertungen" ma:description="Bewertungen für das Element" ma:hidden="true" ma:internalName="Ratings">
      <xsd:simpleType>
        <xsd:restriction base="dms:Note"/>
      </xsd:simpleType>
    </xsd:element>
    <xsd:element name="LikesCount" ma:index="14" nillable="true" ma:displayName="Anzahl 'Gefällt mir'" ma:internalName="LikesCount">
      <xsd:simpleType>
        <xsd:restriction base="dms:Unknown"/>
      </xsd:simpleType>
    </xsd:element>
    <xsd:element name="LikedBy" ma:index="15" nillable="true" ma:displayName="Gefällt"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fc110fd-d8a6-4f62-9318-de672bc8add0" elementFormDefault="qualified">
    <xsd:import namespace="http://schemas.microsoft.com/office/2006/documentManagement/types"/>
    <xsd:import namespace="http://schemas.microsoft.com/office/infopath/2007/PartnerControls"/>
    <xsd:element name="MP_UserTags" ma:index="8" nillable="true" ma:displayName="Tags" ma:hidden="true" ma:internalName="MP_UserTags" ma:readOnly="false">
      <xsd:simpleType>
        <xsd:restriction base="dms:Unknown"/>
      </xsd:simpleType>
    </xsd:element>
    <xsd:element name="MP_InheritedTags" ma:index="9" nillable="true" ma:displayName="Inherited Tags" ma:hidden="true" ma:internalName="MP_InheritedTags"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P_InheritedTags xmlns="4fc110fd-d8a6-4f62-9318-de672bc8add0">((vm15)(vm5)(vm2))((vm26)(vm6)(vm2))((vm36)(vm7)(vm2))((vm30)(vm10)(vm2))((vm849)(vm39)(vm1))((vm912)(vm848)(vm41)(vm1))((vm45)(vm40)(vm1))</MP_InheritedTags>
    <LikesCount xmlns="http://schemas.microsoft.com/sharepoint/v3" xsi:nil="true"/>
    <Ratings xmlns="http://schemas.microsoft.com/sharepoint/v3" xsi:nil="true"/>
    <LikedBy xmlns="http://schemas.microsoft.com/sharepoint/v3">
      <UserInfo>
        <DisplayName/>
        <AccountId xsi:nil="true"/>
        <AccountType/>
      </UserInfo>
    </LikedBy>
    <MP_UserTags xmlns="4fc110fd-d8a6-4f62-9318-de672bc8add0" xsi:nil="true"/>
    <RatedBy xmlns="http://schemas.microsoft.com/sharepoint/v3">
      <UserInfo>
        <DisplayName/>
        <AccountId xsi:nil="true"/>
        <AccountType/>
      </UserInfo>
    </RatedBy>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23540B3-069C-49BD-9891-35DA75E6CA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c110fd-d8a6-4f62-9318-de672bc8ad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8587DFB-1343-4912-AD77-D95B59DCF220}">
  <ds:schemaRefs>
    <ds:schemaRef ds:uri="http://schemas.microsoft.com/sharepoint/v3"/>
    <ds:schemaRef ds:uri="http://purl.org/dc/terms/"/>
    <ds:schemaRef ds:uri="http://schemas.openxmlformats.org/package/2006/metadata/core-properties"/>
    <ds:schemaRef ds:uri="4fc110fd-d8a6-4f62-9318-de672bc8add0"/>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9AC0C6AD-634B-4AC7-A6B8-1B61024B565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Elternabend_Gymnasium_Rausch und Risiko</Template>
  <TotalTime>0</TotalTime>
  <Words>4632</Words>
  <Application>Microsoft Office PowerPoint</Application>
  <PresentationFormat>Bildschirmpräsentation (16:9)</PresentationFormat>
  <Paragraphs>491</Paragraphs>
  <Slides>60</Slides>
  <Notes>60</Notes>
  <HiddenSlides>5</HiddenSlides>
  <MMClips>0</MMClips>
  <ScaleCrop>false</ScaleCrop>
  <HeadingPairs>
    <vt:vector size="6" baseType="variant">
      <vt:variant>
        <vt:lpstr>Verwendete Schriftarten</vt:lpstr>
      </vt:variant>
      <vt:variant>
        <vt:i4>4</vt:i4>
      </vt:variant>
      <vt:variant>
        <vt:lpstr>Design</vt:lpstr>
      </vt:variant>
      <vt:variant>
        <vt:i4>2</vt:i4>
      </vt:variant>
      <vt:variant>
        <vt:lpstr>Folientitel</vt:lpstr>
      </vt:variant>
      <vt:variant>
        <vt:i4>60</vt:i4>
      </vt:variant>
    </vt:vector>
  </HeadingPairs>
  <TitlesOfParts>
    <vt:vector size="66" baseType="lpstr">
      <vt:lpstr>Arial</vt:lpstr>
      <vt:lpstr>Calibri</vt:lpstr>
      <vt:lpstr>Wingdings</vt:lpstr>
      <vt:lpstr>Wingdings 2</vt:lpstr>
      <vt:lpstr>Master Titelfolie</vt:lpstr>
      <vt:lpstr>Folienmaster</vt:lpstr>
      <vt:lpstr>Jugendliche &amp; Substanzkonsum</vt:lpstr>
      <vt:lpstr>Raten Sie mit ….</vt:lpstr>
      <vt:lpstr>Ablauf</vt:lpstr>
      <vt:lpstr>Zahlen und Fakten</vt:lpstr>
      <vt:lpstr>Tabak und Nikotin</vt:lpstr>
      <vt:lpstr>PowerPoint-Präsentation</vt:lpstr>
      <vt:lpstr>Herkömmliche Zigaretten (13- &amp; 15-Jährige)</vt:lpstr>
      <vt:lpstr>Andere Nikotin Produkte (15-Jährige)</vt:lpstr>
      <vt:lpstr>Nikotin auf Social Media</vt:lpstr>
      <vt:lpstr>Alkohol</vt:lpstr>
      <vt:lpstr>Alkohol</vt:lpstr>
      <vt:lpstr>PowerPoint-Präsentation</vt:lpstr>
      <vt:lpstr>Cannabis</vt:lpstr>
      <vt:lpstr>Cannabis</vt:lpstr>
      <vt:lpstr>Cannabis</vt:lpstr>
      <vt:lpstr>Synthetisches Cannabis </vt:lpstr>
      <vt:lpstr>Synthetisches Cannabis</vt:lpstr>
      <vt:lpstr>Medikamente</vt:lpstr>
      <vt:lpstr>Medikamentenmissbrauch</vt:lpstr>
      <vt:lpstr>Medikamente</vt:lpstr>
      <vt:lpstr>Andere illegale Substanzen</vt:lpstr>
      <vt:lpstr>Online-Handel</vt:lpstr>
      <vt:lpstr>Substanzkonsum 15-Jährige</vt:lpstr>
      <vt:lpstr>Substanzkonsum als Symptom</vt:lpstr>
      <vt:lpstr>Suchtkreislauf</vt:lpstr>
      <vt:lpstr>Ursachen von Sucht</vt:lpstr>
      <vt:lpstr>Suchtgefährdung?</vt:lpstr>
      <vt:lpstr>Konsumformen</vt:lpstr>
      <vt:lpstr>Suchtkriterien nach WHO</vt:lpstr>
      <vt:lpstr>Selbst- &amp; Freundetests</vt:lpstr>
      <vt:lpstr>Hintergründe der Abhängigkeit</vt:lpstr>
      <vt:lpstr>Das Jugendalter</vt:lpstr>
      <vt:lpstr>Reflexion der eigenen Haltung</vt:lpstr>
      <vt:lpstr>Das Jugendalter</vt:lpstr>
      <vt:lpstr>Das Jugendalter</vt:lpstr>
      <vt:lpstr>Funktionen des Substanzkonsums im Jugendalter</vt:lpstr>
      <vt:lpstr>Funktionen des Substanzkonsums im Jugendalter</vt:lpstr>
      <vt:lpstr>Im Zentrum steht die Regulierung der Gefühle</vt:lpstr>
      <vt:lpstr>Pubertät – Das Gehirn als Baustelle</vt:lpstr>
      <vt:lpstr>Pubertät – Das Gehirn als Baustelle</vt:lpstr>
      <vt:lpstr>Pubertät – Das Gehirn als Baustelle</vt:lpstr>
      <vt:lpstr>Zusammenfassung Substanzkonsum im Jugendalter</vt:lpstr>
      <vt:lpstr>PowerPoint-Präsentation</vt:lpstr>
      <vt:lpstr>„Geländerprävention“</vt:lpstr>
      <vt:lpstr>Was können Eltern tun, wenn…?</vt:lpstr>
      <vt:lpstr>Nicht die Augen vor Tatsachen verschliessen!</vt:lpstr>
      <vt:lpstr>Signale beachten! </vt:lpstr>
      <vt:lpstr>Signale beachten! </vt:lpstr>
      <vt:lpstr>Nicht mit Kanonen auf Spatzen schiessen</vt:lpstr>
      <vt:lpstr>Im Zentrum steht die Regulierung der Gefühle</vt:lpstr>
      <vt:lpstr>Wie halte ich Stress aus?</vt:lpstr>
      <vt:lpstr>Wie halte ich Stress aus?</vt:lpstr>
      <vt:lpstr>Wie kann ich entspannen?</vt:lpstr>
      <vt:lpstr>Wie kann ich entspannen?</vt:lpstr>
      <vt:lpstr>Eltern mit Jugendlichem</vt:lpstr>
      <vt:lpstr>Eltern mit Jugendlichem</vt:lpstr>
      <vt:lpstr>Eltern für sich selbst</vt:lpstr>
      <vt:lpstr>Elternangebote</vt:lpstr>
      <vt:lpstr>Präventive Kurzinterventionen für Jugendliche</vt:lpstr>
      <vt:lpstr>Fragen und Diskussion</vt:lpstr>
    </vt:vector>
  </TitlesOfParts>
  <Company>Stadt Winterthur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Jugendliche &amp; Substanzkonsum</dc:title>
  <dc:creator>Maccarini Ronya</dc:creator>
  <cp:lastModifiedBy>Maccarini Ronya</cp:lastModifiedBy>
  <cp:revision>117</cp:revision>
  <cp:lastPrinted>2023-04-25T14:50:43Z</cp:lastPrinted>
  <dcterms:created xsi:type="dcterms:W3CDTF">2022-10-19T06:36:05Z</dcterms:created>
  <dcterms:modified xsi:type="dcterms:W3CDTF">2023-05-11T11:38:04Z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0x010100CF6ADA303D1CF54ABFD9A561D35DB69D</vt:lpwstr>
  </property>
  <property fmtid="{D5CDD505-2E9C-101B-9397-08002B2CF9AE}" pid="3" name="IsOriginal">
    <vt:bool>true</vt:bool>
  </property>
  <property fmtid="{D5CDD505-2E9C-101B-9397-08002B2CF9AE}" pid="4" name="AlternateThumbnailUrl">
    <vt:lpwstr>, </vt:lpwstr>
  </property>
  <property fmtid="{D5CDD505-2E9C-101B-9397-08002B2CF9AE}" pid="5" name="VideoSetDescription">
    <vt:lpwstr/>
  </property>
  <property fmtid="{D5CDD505-2E9C-101B-9397-08002B2CF9AE}" pid="6" name="Portal_AssetLanguages">
    <vt:lpwstr/>
  </property>
</Properties>
</file>